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sldIdLst>
    <p:sldId id="257" r:id="rId2"/>
    <p:sldId id="262" r:id="rId3"/>
    <p:sldId id="259" r:id="rId4"/>
    <p:sldId id="260" r:id="rId5"/>
    <p:sldId id="292" r:id="rId6"/>
    <p:sldId id="290" r:id="rId7"/>
    <p:sldId id="291" r:id="rId8"/>
    <p:sldId id="264" r:id="rId9"/>
    <p:sldId id="267" r:id="rId10"/>
    <p:sldId id="269" r:id="rId11"/>
    <p:sldId id="270" r:id="rId12"/>
    <p:sldId id="274" r:id="rId13"/>
    <p:sldId id="272" r:id="rId14"/>
    <p:sldId id="273" r:id="rId15"/>
    <p:sldId id="271" r:id="rId16"/>
    <p:sldId id="275" r:id="rId17"/>
    <p:sldId id="276" r:id="rId18"/>
    <p:sldId id="277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93" r:id="rId28"/>
    <p:sldId id="294" r:id="rId29"/>
    <p:sldId id="295" r:id="rId30"/>
    <p:sldId id="296" r:id="rId31"/>
    <p:sldId id="297" r:id="rId32"/>
    <p:sldId id="298" r:id="rId33"/>
    <p:sldId id="287" r:id="rId34"/>
  </p:sldIdLst>
  <p:sldSz cx="10058400" cy="7772400"/>
  <p:notesSz cx="7315200" cy="9601200"/>
  <p:defaultTextStyle>
    <a:defPPr>
      <a:defRPr lang="en-US"/>
    </a:defPPr>
    <a:lvl1pPr marL="0" algn="l" defTabSz="101871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359" algn="l" defTabSz="101871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719" algn="l" defTabSz="101871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079" algn="l" defTabSz="101871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439" algn="l" defTabSz="101871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798" algn="l" defTabSz="101871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157" algn="l" defTabSz="101871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519" algn="l" defTabSz="101871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4878" algn="l" defTabSz="101871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666666"/>
    <a:srgbClr val="757575"/>
    <a:srgbClr val="2A303E"/>
    <a:srgbClr val="545454"/>
    <a:srgbClr val="00192F"/>
    <a:srgbClr val="EEA42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vertBarState="maximized">
    <p:restoredLeft sz="10872" autoAdjust="0"/>
    <p:restoredTop sz="94660"/>
  </p:normalViewPr>
  <p:slideViewPr>
    <p:cSldViewPr>
      <p:cViewPr varScale="1">
        <p:scale>
          <a:sx n="136" d="100"/>
          <a:sy n="136" d="100"/>
        </p:scale>
        <p:origin x="-840" y="-40"/>
      </p:cViewPr>
      <p:guideLst>
        <p:guide orient="horz" pos="2448"/>
        <p:guide pos="316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1" y="2414482"/>
            <a:ext cx="854964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1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4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91E9-B86B-485A-8CCF-7F9C8F368068}" type="datetimeFigureOut">
              <a:rPr lang="en-US" smtClean="0"/>
              <a:pPr/>
              <a:t>3/3/13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3D1A-F6E1-41C1-9D25-D719B2F44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91E9-B86B-485A-8CCF-7F9C8F368068}" type="datetimeFigureOut">
              <a:rPr lang="en-US" smtClean="0"/>
              <a:pPr/>
              <a:t>3/3/13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3D1A-F6E1-41C1-9D25-D719B2F44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1" y="311257"/>
            <a:ext cx="2263140" cy="66317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7"/>
            <a:ext cx="6621780" cy="66317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91E9-B86B-485A-8CCF-7F9C8F368068}" type="datetimeFigureOut">
              <a:rPr lang="en-US" smtClean="0"/>
              <a:pPr/>
              <a:t>3/3/13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3D1A-F6E1-41C1-9D25-D719B2F44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91E9-B86B-485A-8CCF-7F9C8F368068}" type="datetimeFigureOut">
              <a:rPr lang="en-US" smtClean="0"/>
              <a:pPr/>
              <a:t>3/3/13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3D1A-F6E1-41C1-9D25-D719B2F44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5" y="4994491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5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3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7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0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67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1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5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91E9-B86B-485A-8CCF-7F9C8F368068}" type="datetimeFigureOut">
              <a:rPr lang="en-US" smtClean="0"/>
              <a:pPr/>
              <a:t>3/3/13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3D1A-F6E1-41C1-9D25-D719B2F44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3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3"/>
            <a:ext cx="4442460" cy="51294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91E9-B86B-485A-8CCF-7F9C8F368068}" type="datetimeFigureOut">
              <a:rPr lang="en-US" smtClean="0"/>
              <a:pPr/>
              <a:t>3/3/13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3D1A-F6E1-41C1-9D25-D719B2F44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359" indent="0">
              <a:buNone/>
              <a:defRPr sz="2200" b="1"/>
            </a:lvl2pPr>
            <a:lvl3pPr marL="1018719" indent="0">
              <a:buNone/>
              <a:defRPr sz="2000" b="1"/>
            </a:lvl3pPr>
            <a:lvl4pPr marL="1528079" indent="0">
              <a:buNone/>
              <a:defRPr sz="1800" b="1"/>
            </a:lvl4pPr>
            <a:lvl5pPr marL="2037439" indent="0">
              <a:buNone/>
              <a:defRPr sz="1800" b="1"/>
            </a:lvl5pPr>
            <a:lvl6pPr marL="2546798" indent="0">
              <a:buNone/>
              <a:defRPr sz="1800" b="1"/>
            </a:lvl6pPr>
            <a:lvl7pPr marL="3056157" indent="0">
              <a:buNone/>
              <a:defRPr sz="1800" b="1"/>
            </a:lvl7pPr>
            <a:lvl8pPr marL="3565519" indent="0">
              <a:buNone/>
              <a:defRPr sz="1800" b="1"/>
            </a:lvl8pPr>
            <a:lvl9pPr marL="407487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9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359" indent="0">
              <a:buNone/>
              <a:defRPr sz="2200" b="1"/>
            </a:lvl2pPr>
            <a:lvl3pPr marL="1018719" indent="0">
              <a:buNone/>
              <a:defRPr sz="2000" b="1"/>
            </a:lvl3pPr>
            <a:lvl4pPr marL="1528079" indent="0">
              <a:buNone/>
              <a:defRPr sz="1800" b="1"/>
            </a:lvl4pPr>
            <a:lvl5pPr marL="2037439" indent="0">
              <a:buNone/>
              <a:defRPr sz="1800" b="1"/>
            </a:lvl5pPr>
            <a:lvl6pPr marL="2546798" indent="0">
              <a:buNone/>
              <a:defRPr sz="1800" b="1"/>
            </a:lvl6pPr>
            <a:lvl7pPr marL="3056157" indent="0">
              <a:buNone/>
              <a:defRPr sz="1800" b="1"/>
            </a:lvl7pPr>
            <a:lvl8pPr marL="3565519" indent="0">
              <a:buNone/>
              <a:defRPr sz="1800" b="1"/>
            </a:lvl8pPr>
            <a:lvl9pPr marL="407487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9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91E9-B86B-485A-8CCF-7F9C8F368068}" type="datetimeFigureOut">
              <a:rPr lang="en-US" smtClean="0"/>
              <a:pPr/>
              <a:t>3/3/13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3D1A-F6E1-41C1-9D25-D719B2F44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91E9-B86B-485A-8CCF-7F9C8F368068}" type="datetimeFigureOut">
              <a:rPr lang="en-US" smtClean="0"/>
              <a:pPr/>
              <a:t>3/3/13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3D1A-F6E1-41C1-9D25-D719B2F44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91E9-B86B-485A-8CCF-7F9C8F368068}" type="datetimeFigureOut">
              <a:rPr lang="en-US" smtClean="0"/>
              <a:pPr/>
              <a:t>3/3/13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3D1A-F6E1-41C1-9D25-D719B2F44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7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359" indent="0">
              <a:buNone/>
              <a:defRPr sz="1300"/>
            </a:lvl2pPr>
            <a:lvl3pPr marL="1018719" indent="0">
              <a:buNone/>
              <a:defRPr sz="1100"/>
            </a:lvl3pPr>
            <a:lvl4pPr marL="1528079" indent="0">
              <a:buNone/>
              <a:defRPr sz="1000"/>
            </a:lvl4pPr>
            <a:lvl5pPr marL="2037439" indent="0">
              <a:buNone/>
              <a:defRPr sz="1000"/>
            </a:lvl5pPr>
            <a:lvl6pPr marL="2546798" indent="0">
              <a:buNone/>
              <a:defRPr sz="1000"/>
            </a:lvl6pPr>
            <a:lvl7pPr marL="3056157" indent="0">
              <a:buNone/>
              <a:defRPr sz="1000"/>
            </a:lvl7pPr>
            <a:lvl8pPr marL="3565519" indent="0">
              <a:buNone/>
              <a:defRPr sz="1000"/>
            </a:lvl8pPr>
            <a:lvl9pPr marL="407487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91E9-B86B-485A-8CCF-7F9C8F368068}" type="datetimeFigureOut">
              <a:rPr lang="en-US" smtClean="0"/>
              <a:pPr/>
              <a:t>3/3/13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3D1A-F6E1-41C1-9D25-D719B2F44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2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359" indent="0">
              <a:buNone/>
              <a:defRPr sz="3100"/>
            </a:lvl2pPr>
            <a:lvl3pPr marL="1018719" indent="0">
              <a:buNone/>
              <a:defRPr sz="2700"/>
            </a:lvl3pPr>
            <a:lvl4pPr marL="1528079" indent="0">
              <a:buNone/>
              <a:defRPr sz="2200"/>
            </a:lvl4pPr>
            <a:lvl5pPr marL="2037439" indent="0">
              <a:buNone/>
              <a:defRPr sz="2200"/>
            </a:lvl5pPr>
            <a:lvl6pPr marL="2546798" indent="0">
              <a:buNone/>
              <a:defRPr sz="2200"/>
            </a:lvl6pPr>
            <a:lvl7pPr marL="3056157" indent="0">
              <a:buNone/>
              <a:defRPr sz="2200"/>
            </a:lvl7pPr>
            <a:lvl8pPr marL="3565519" indent="0">
              <a:buNone/>
              <a:defRPr sz="2200"/>
            </a:lvl8pPr>
            <a:lvl9pPr marL="407487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5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359" indent="0">
              <a:buNone/>
              <a:defRPr sz="1300"/>
            </a:lvl2pPr>
            <a:lvl3pPr marL="1018719" indent="0">
              <a:buNone/>
              <a:defRPr sz="1100"/>
            </a:lvl3pPr>
            <a:lvl4pPr marL="1528079" indent="0">
              <a:buNone/>
              <a:defRPr sz="1000"/>
            </a:lvl4pPr>
            <a:lvl5pPr marL="2037439" indent="0">
              <a:buNone/>
              <a:defRPr sz="1000"/>
            </a:lvl5pPr>
            <a:lvl6pPr marL="2546798" indent="0">
              <a:buNone/>
              <a:defRPr sz="1000"/>
            </a:lvl6pPr>
            <a:lvl7pPr marL="3056157" indent="0">
              <a:buNone/>
              <a:defRPr sz="1000"/>
            </a:lvl7pPr>
            <a:lvl8pPr marL="3565519" indent="0">
              <a:buNone/>
              <a:defRPr sz="1000"/>
            </a:lvl8pPr>
            <a:lvl9pPr marL="407487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91E9-B86B-485A-8CCF-7F9C8F368068}" type="datetimeFigureOut">
              <a:rPr lang="en-US" smtClean="0"/>
              <a:pPr/>
              <a:t>3/3/13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3D1A-F6E1-41C1-9D25-D719B2F44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1" y="311256"/>
            <a:ext cx="9052560" cy="1295400"/>
          </a:xfrm>
          <a:prstGeom prst="rect">
            <a:avLst/>
          </a:prstGeom>
        </p:spPr>
        <p:txBody>
          <a:bodyPr vert="horz" lIns="101871" tIns="50936" rIns="101871" bIns="5093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813563"/>
            <a:ext cx="9052560" cy="5129425"/>
          </a:xfrm>
          <a:prstGeom prst="rect">
            <a:avLst/>
          </a:prstGeom>
        </p:spPr>
        <p:txBody>
          <a:bodyPr vert="horz" lIns="101871" tIns="50936" rIns="101871" bIns="5093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71" tIns="50936" rIns="101871" bIns="5093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891E9-B86B-485A-8CCF-7F9C8F368068}" type="datetimeFigureOut">
              <a:rPr lang="en-US" smtClean="0"/>
              <a:pPr/>
              <a:t>3/3/13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1" y="7203864"/>
            <a:ext cx="3185160" cy="413808"/>
          </a:xfrm>
          <a:prstGeom prst="rect">
            <a:avLst/>
          </a:prstGeom>
        </p:spPr>
        <p:txBody>
          <a:bodyPr vert="horz" lIns="101871" tIns="50936" rIns="101871" bIns="5093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101871" tIns="50936" rIns="101871" bIns="5093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53D1A-F6E1-41C1-9D25-D719B2F445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lide_Background.jp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719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20" indent="-382020" algn="l" defTabSz="101871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09" indent="-318350" algn="l" defTabSz="1018719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400" indent="-254680" algn="l" defTabSz="101871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759" indent="-254680" algn="l" defTabSz="1018719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118" indent="-254680" algn="l" defTabSz="1018719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478" indent="-254680" algn="l" defTabSz="1018719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838" indent="-254680" algn="l" defTabSz="1018719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199" indent="-254680" algn="l" defTabSz="1018719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9558" indent="-254680" algn="l" defTabSz="1018719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7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359" algn="l" defTabSz="10187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719" algn="l" defTabSz="10187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079" algn="l" defTabSz="10187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439" algn="l" defTabSz="10187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798" algn="l" defTabSz="10187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157" algn="l" defTabSz="10187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519" algn="l" defTabSz="10187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878" algn="l" defTabSz="101871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X:\Jessica\Projects\Student Services Powerpoint\JPGS\FASET Presentation IMAGES ON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86360"/>
            <a:ext cx="10058400" cy="800792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" y="2732782"/>
            <a:ext cx="929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Minion Pro Med" pitchFamily="18" charset="0"/>
              </a:rPr>
              <a:t>School of Civil and Environmental Engineering</a:t>
            </a:r>
          </a:p>
          <a:p>
            <a:pPr algn="ctr"/>
            <a:r>
              <a:rPr lang="en-US" sz="800" b="1" dirty="0" smtClean="0">
                <a:solidFill>
                  <a:srgbClr val="545454"/>
                </a:solidFill>
                <a:latin typeface="Myriad Pro" pitchFamily="34" charset="0"/>
              </a:rPr>
              <a:t/>
            </a:r>
            <a:br>
              <a:rPr lang="en-US" sz="800" b="1" dirty="0" smtClean="0">
                <a:solidFill>
                  <a:srgbClr val="545454"/>
                </a:solidFill>
                <a:latin typeface="Myriad Pro" pitchFamily="34" charset="0"/>
              </a:rPr>
            </a:br>
            <a:r>
              <a:rPr lang="en-US" b="1" spc="300" dirty="0" smtClean="0">
                <a:solidFill>
                  <a:srgbClr val="757575"/>
                </a:solidFill>
                <a:latin typeface="Myriad Pro" pitchFamily="34" charset="0"/>
              </a:rPr>
              <a:t>GEORGIA INSTITUTE OF TECHNOLOGY </a:t>
            </a:r>
            <a:endParaRPr lang="en-US" b="1" spc="300" dirty="0">
              <a:solidFill>
                <a:srgbClr val="757575"/>
              </a:solidFill>
              <a:latin typeface="Myriad Pro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01000" y="7086600"/>
            <a:ext cx="182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Minion Pro Med" pitchFamily="18" charset="0"/>
              </a:rPr>
              <a:t>2011-2012</a:t>
            </a:r>
            <a:endParaRPr lang="en-US" sz="2800" dirty="0"/>
          </a:p>
        </p:txBody>
      </p:sp>
      <p:pic>
        <p:nvPicPr>
          <p:cNvPr id="6" name="Picture 5" descr="Untitled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4031" y="533400"/>
            <a:ext cx="1265694" cy="762000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52400"/>
            <a:ext cx="712311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X:\Jessica\Projects\Student Services Powerpoint\JPGS\FASET Presentation IMAGES ONLY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058401" cy="7772401"/>
          </a:xfrm>
          <a:prstGeom prst="rect">
            <a:avLst/>
          </a:prstGeom>
          <a:noFill/>
        </p:spPr>
      </p:pic>
      <p:pic>
        <p:nvPicPr>
          <p:cNvPr id="3" name="Picture 2" descr="Untitled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0" y="228600"/>
            <a:ext cx="1265694" cy="76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" y="892314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300" dirty="0" smtClean="0">
                <a:solidFill>
                  <a:srgbClr val="666666"/>
                </a:solidFill>
                <a:latin typeface="Myriad Pro" pitchFamily="34" charset="0"/>
              </a:rPr>
              <a:t>ENVIRONMENTAL ENGINEERING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" y="6400800"/>
            <a:ext cx="8991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EA420"/>
                </a:solidFill>
              </a:rPr>
              <a:t>Dr. Crittenden </a:t>
            </a:r>
            <a:r>
              <a:rPr lang="en-US" sz="1700" dirty="0"/>
              <a:t>The application of Granular Activated Carbon (GAC) to remove toxic organics from air and water, and the use of air stripping towers to remove volatile organic chemicals (VOCs)</a:t>
            </a:r>
            <a:r>
              <a:rPr lang="en-US" sz="1700" dirty="0" smtClean="0"/>
              <a:t>.</a:t>
            </a:r>
            <a:endParaRPr lang="en-US" sz="1700" dirty="0"/>
          </a:p>
        </p:txBody>
      </p:sp>
      <p:sp>
        <p:nvSpPr>
          <p:cNvPr id="10" name="Rectangle 9"/>
          <p:cNvSpPr/>
          <p:nvPr/>
        </p:nvSpPr>
        <p:spPr>
          <a:xfrm>
            <a:off x="8534400" y="7239000"/>
            <a:ext cx="1114408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baseline="30000" dirty="0" smtClean="0">
                <a:solidFill>
                  <a:srgbClr val="FABA00"/>
                </a:solidFill>
                <a:latin typeface="Myriad-Bold"/>
              </a:rPr>
              <a:t>ENVE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286000"/>
            <a:ext cx="843915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85800" y="1752600"/>
            <a:ext cx="6400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EA420"/>
                </a:solidFill>
              </a:rPr>
              <a:t>Global Water and Sanitation:</a:t>
            </a:r>
          </a:p>
          <a:p>
            <a:r>
              <a:rPr lang="en-US" sz="2400" dirty="0"/>
              <a:t>.  4 billion suffer chronic water borne disease</a:t>
            </a:r>
          </a:p>
          <a:p>
            <a:r>
              <a:rPr lang="en-US" sz="2400" dirty="0"/>
              <a:t>.  2.3 billion lack any sanitary facilities</a:t>
            </a:r>
          </a:p>
          <a:p>
            <a:r>
              <a:rPr lang="en-US" sz="2400" dirty="0"/>
              <a:t>.  1.3 million children die each year from diarrhea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X:\Jessica\Projects\Student Services Powerpoint\JPGS\FASET Presentation IMAGES ONLY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10058401" cy="7772401"/>
          </a:xfrm>
          <a:prstGeom prst="rect">
            <a:avLst/>
          </a:prstGeom>
          <a:noFill/>
        </p:spPr>
      </p:pic>
      <p:pic>
        <p:nvPicPr>
          <p:cNvPr id="9" name="Picture 8" descr="Untitled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0" y="228600"/>
            <a:ext cx="1265694" cy="76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0" y="892314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300" dirty="0" smtClean="0">
                <a:solidFill>
                  <a:srgbClr val="666666"/>
                </a:solidFill>
                <a:latin typeface="Myriad Pro" pitchFamily="34" charset="0"/>
              </a:rPr>
              <a:t>ENVIRONMENTAL ENGINEERING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457200" y="2438400"/>
            <a:ext cx="8216900" cy="459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905000"/>
            <a:ext cx="4267200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b="1" dirty="0" smtClean="0">
                <a:solidFill>
                  <a:srgbClr val="EEA420"/>
                </a:solidFill>
              </a:rPr>
              <a:t>Dr. Russell </a:t>
            </a:r>
            <a:r>
              <a:rPr lang="en-US" sz="1800" dirty="0" smtClean="0">
                <a:solidFill>
                  <a:srgbClr val="757575"/>
                </a:solidFill>
              </a:rPr>
              <a:t>Tropospheric ozone formation and measurement</a:t>
            </a:r>
            <a:endParaRPr lang="en-US" sz="1800" dirty="0">
              <a:solidFill>
                <a:srgbClr val="75757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2600" y="6400800"/>
            <a:ext cx="3124200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 dirty="0" smtClean="0">
                <a:solidFill>
                  <a:srgbClr val="757575"/>
                </a:solidFill>
              </a:rPr>
              <a:t>Environmental sampling in the Arctic Circle.</a:t>
            </a:r>
            <a:endParaRPr lang="en-US" sz="1800" dirty="0">
              <a:solidFill>
                <a:srgbClr val="757575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34400" y="7239000"/>
            <a:ext cx="1114408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baseline="30000" dirty="0" smtClean="0">
                <a:solidFill>
                  <a:srgbClr val="FABA00"/>
                </a:solidFill>
                <a:latin typeface="Myriad-Bold"/>
              </a:rPr>
              <a:t>ENVE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2047329"/>
            <a:ext cx="8483600" cy="48106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1000" y="892314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300" dirty="0" smtClean="0">
                <a:solidFill>
                  <a:srgbClr val="666666"/>
                </a:solidFill>
                <a:latin typeface="Myriad Pro" pitchFamily="34" charset="0"/>
              </a:rPr>
              <a:t>ENVIRONMENTAL ENGINEERING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29000" y="1971129"/>
            <a:ext cx="6400800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b="1" dirty="0" smtClean="0">
                <a:solidFill>
                  <a:srgbClr val="EEA420"/>
                </a:solidFill>
              </a:rPr>
              <a:t>Dr. Kim </a:t>
            </a:r>
            <a:r>
              <a:rPr lang="en-US" sz="1600" b="1" dirty="0" smtClean="0">
                <a:solidFill>
                  <a:srgbClr val="757575"/>
                </a:solidFill>
              </a:rPr>
              <a:t>(Left) </a:t>
            </a:r>
            <a:r>
              <a:rPr lang="en-US" sz="1800" dirty="0" smtClean="0">
                <a:solidFill>
                  <a:srgbClr val="757575"/>
                </a:solidFill>
              </a:rPr>
              <a:t>Students testing new </a:t>
            </a:r>
            <a:r>
              <a:rPr lang="en-US" sz="1800" dirty="0" err="1" smtClean="0">
                <a:solidFill>
                  <a:srgbClr val="757575"/>
                </a:solidFill>
              </a:rPr>
              <a:t>nanomaterials</a:t>
            </a:r>
            <a:r>
              <a:rPr lang="en-US" sz="1800" dirty="0" smtClean="0">
                <a:solidFill>
                  <a:srgbClr val="757575"/>
                </a:solidFill>
              </a:rPr>
              <a:t> designed to inactivate pathogenic microorganisms in water</a:t>
            </a:r>
            <a:endParaRPr lang="en-US" sz="1800" dirty="0">
              <a:solidFill>
                <a:srgbClr val="757575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5200" y="6172200"/>
            <a:ext cx="6400800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b="1" dirty="0" smtClean="0">
                <a:solidFill>
                  <a:srgbClr val="757575"/>
                </a:solidFill>
              </a:rPr>
              <a:t>(Above)</a:t>
            </a:r>
            <a:r>
              <a:rPr lang="en-US" sz="1800" b="1" dirty="0" smtClean="0">
                <a:solidFill>
                  <a:srgbClr val="757575"/>
                </a:solidFill>
              </a:rPr>
              <a:t> </a:t>
            </a:r>
            <a:r>
              <a:rPr lang="en-US" sz="1800" dirty="0" err="1" smtClean="0">
                <a:solidFill>
                  <a:srgbClr val="757575"/>
                </a:solidFill>
              </a:rPr>
              <a:t>EnvE</a:t>
            </a:r>
            <a:r>
              <a:rPr lang="en-US" sz="1800" dirty="0" smtClean="0">
                <a:solidFill>
                  <a:srgbClr val="757575"/>
                </a:solidFill>
              </a:rPr>
              <a:t> student cultivating bacteria in </a:t>
            </a:r>
            <a:r>
              <a:rPr lang="en-US" sz="1800" dirty="0" err="1" smtClean="0">
                <a:solidFill>
                  <a:srgbClr val="757575"/>
                </a:solidFill>
              </a:rPr>
              <a:t>chemostat</a:t>
            </a:r>
            <a:r>
              <a:rPr lang="en-US" sz="1800" dirty="0" smtClean="0">
                <a:solidFill>
                  <a:srgbClr val="757575"/>
                </a:solidFill>
              </a:rPr>
              <a:t> vessels.</a:t>
            </a:r>
            <a:endParaRPr lang="en-US" sz="1800" dirty="0">
              <a:solidFill>
                <a:srgbClr val="757575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13666" y="7239000"/>
            <a:ext cx="1039934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baseline="30000" dirty="0" err="1" smtClean="0">
                <a:solidFill>
                  <a:srgbClr val="FABA00"/>
                </a:solidFill>
                <a:latin typeface="Myriad-Bold"/>
              </a:rPr>
              <a:t>EnvE</a:t>
            </a:r>
            <a:endParaRPr lang="en-US" sz="4000" b="1" baseline="30000" dirty="0" smtClean="0">
              <a:solidFill>
                <a:srgbClr val="FABA00"/>
              </a:solidFill>
              <a:latin typeface="Myriad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17227" y="7228661"/>
            <a:ext cx="1736373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baseline="30000" dirty="0" smtClean="0">
                <a:solidFill>
                  <a:srgbClr val="FABA00"/>
                </a:solidFill>
                <a:latin typeface="Myriad-Bold"/>
              </a:rPr>
              <a:t>EFM&amp;WR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838200" y="2438400"/>
            <a:ext cx="2768600" cy="40767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1000" y="53340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pc="300" dirty="0" smtClean="0">
                <a:solidFill>
                  <a:srgbClr val="666666"/>
                </a:solidFill>
                <a:latin typeface="Myriad Pro" pitchFamily="34" charset="0"/>
              </a:rPr>
              <a:t>ENVIRONMENTAL FLUID MECHANICS &amp; WATER RESOURCES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6200" y="2667000"/>
            <a:ext cx="6096000" cy="369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57575"/>
                </a:solidFill>
              </a:rPr>
              <a:t>.  Science &amp; engineering applications </a:t>
            </a:r>
            <a:endParaRPr lang="en-US" sz="2600" dirty="0" smtClean="0">
              <a:solidFill>
                <a:srgbClr val="757575"/>
              </a:solidFill>
            </a:endParaRPr>
          </a:p>
          <a:p>
            <a:r>
              <a:rPr lang="en-US" sz="2600" dirty="0" smtClean="0">
                <a:solidFill>
                  <a:srgbClr val="757575"/>
                </a:solidFill>
              </a:rPr>
              <a:t>of environmental </a:t>
            </a:r>
            <a:r>
              <a:rPr lang="en-US" sz="2600" dirty="0">
                <a:solidFill>
                  <a:srgbClr val="757575"/>
                </a:solidFill>
              </a:rPr>
              <a:t>transport processes</a:t>
            </a:r>
          </a:p>
          <a:p>
            <a:r>
              <a:rPr lang="en-US" sz="2600" dirty="0" smtClean="0">
                <a:solidFill>
                  <a:srgbClr val="757575"/>
                </a:solidFill>
              </a:rPr>
              <a:t>.  </a:t>
            </a:r>
            <a:r>
              <a:rPr lang="en-US" sz="2600" dirty="0">
                <a:solidFill>
                  <a:srgbClr val="757575"/>
                </a:solidFill>
              </a:rPr>
              <a:t>Sustainable resource management</a:t>
            </a:r>
          </a:p>
          <a:p>
            <a:r>
              <a:rPr lang="en-US" sz="2600" dirty="0">
                <a:solidFill>
                  <a:srgbClr val="757575"/>
                </a:solidFill>
              </a:rPr>
              <a:t>. </a:t>
            </a:r>
            <a:r>
              <a:rPr lang="en-US" sz="2600" dirty="0" smtClean="0">
                <a:solidFill>
                  <a:srgbClr val="757575"/>
                </a:solidFill>
              </a:rPr>
              <a:t> </a:t>
            </a:r>
            <a:r>
              <a:rPr lang="en-US" sz="2600" dirty="0">
                <a:solidFill>
                  <a:srgbClr val="757575"/>
                </a:solidFill>
              </a:rPr>
              <a:t>Innovative experimental</a:t>
            </a:r>
            <a:r>
              <a:rPr lang="en-US" sz="2600" dirty="0" smtClean="0">
                <a:solidFill>
                  <a:srgbClr val="757575"/>
                </a:solidFill>
              </a:rPr>
              <a:t>, computational</a:t>
            </a:r>
            <a:r>
              <a:rPr lang="en-US" sz="2600" dirty="0">
                <a:solidFill>
                  <a:srgbClr val="757575"/>
                </a:solidFill>
              </a:rPr>
              <a:t>, </a:t>
            </a:r>
            <a:r>
              <a:rPr lang="en-US" sz="2600" dirty="0" smtClean="0">
                <a:solidFill>
                  <a:srgbClr val="757575"/>
                </a:solidFill>
              </a:rPr>
              <a:t>and </a:t>
            </a:r>
            <a:r>
              <a:rPr lang="en-US" sz="2600" dirty="0">
                <a:solidFill>
                  <a:srgbClr val="757575"/>
                </a:solidFill>
              </a:rPr>
              <a:t>modeling research</a:t>
            </a:r>
          </a:p>
          <a:p>
            <a:r>
              <a:rPr lang="en-US" sz="2600" dirty="0">
                <a:solidFill>
                  <a:srgbClr val="757575"/>
                </a:solidFill>
              </a:rPr>
              <a:t>. </a:t>
            </a:r>
            <a:r>
              <a:rPr lang="en-US" sz="2600" dirty="0" smtClean="0">
                <a:solidFill>
                  <a:srgbClr val="757575"/>
                </a:solidFill>
              </a:rPr>
              <a:t> </a:t>
            </a:r>
            <a:r>
              <a:rPr lang="en-US" sz="2600" dirty="0">
                <a:solidFill>
                  <a:srgbClr val="757575"/>
                </a:solidFill>
              </a:rPr>
              <a:t>State of the art technologies to </a:t>
            </a:r>
            <a:r>
              <a:rPr lang="en-US" sz="2600" dirty="0" smtClean="0">
                <a:solidFill>
                  <a:srgbClr val="757575"/>
                </a:solidFill>
              </a:rPr>
              <a:t>benefit engineering </a:t>
            </a:r>
            <a:r>
              <a:rPr lang="en-US" sz="2600" dirty="0">
                <a:solidFill>
                  <a:srgbClr val="757575"/>
                </a:solidFill>
              </a:rPr>
              <a:t>practice in fluid mechanics, </a:t>
            </a:r>
            <a:r>
              <a:rPr lang="en-US" sz="2600" dirty="0" smtClean="0">
                <a:solidFill>
                  <a:srgbClr val="757575"/>
                </a:solidFill>
              </a:rPr>
              <a:t>hydraulics</a:t>
            </a:r>
            <a:r>
              <a:rPr lang="en-US" sz="2600" dirty="0">
                <a:solidFill>
                  <a:srgbClr val="757575"/>
                </a:solidFill>
              </a:rPr>
              <a:t>, hydrology, </a:t>
            </a:r>
            <a:r>
              <a:rPr lang="en-US" sz="2600" dirty="0" err="1">
                <a:solidFill>
                  <a:srgbClr val="757575"/>
                </a:solidFill>
              </a:rPr>
              <a:t>hydroclimatology</a:t>
            </a:r>
            <a:r>
              <a:rPr lang="en-US" sz="2600" dirty="0">
                <a:solidFill>
                  <a:srgbClr val="757575"/>
                </a:solidFill>
              </a:rPr>
              <a:t>, </a:t>
            </a:r>
            <a:r>
              <a:rPr lang="en-US" sz="2600" dirty="0" smtClean="0">
                <a:solidFill>
                  <a:srgbClr val="757575"/>
                </a:solidFill>
              </a:rPr>
              <a:t>and </a:t>
            </a:r>
            <a:r>
              <a:rPr lang="en-US" sz="2600" dirty="0">
                <a:solidFill>
                  <a:srgbClr val="757575"/>
                </a:solidFill>
              </a:rPr>
              <a:t>water resources.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86200" y="2082224"/>
            <a:ext cx="5105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EEA420"/>
                </a:solidFill>
              </a:rPr>
              <a:t>Water, Air &amp; Land Systems:</a:t>
            </a:r>
            <a:endParaRPr lang="en-US" sz="3200" dirty="0">
              <a:solidFill>
                <a:srgbClr val="EEA42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17227" y="7228661"/>
            <a:ext cx="1736373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baseline="30000" dirty="0" smtClean="0">
                <a:solidFill>
                  <a:srgbClr val="FABA00"/>
                </a:solidFill>
                <a:latin typeface="Myriad-Bold"/>
              </a:rPr>
              <a:t>EFM&amp;WR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0200" y="2667000"/>
            <a:ext cx="9499600" cy="3556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1000" y="53340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pc="300" dirty="0" smtClean="0">
                <a:solidFill>
                  <a:srgbClr val="666666"/>
                </a:solidFill>
                <a:latin typeface="Myriad Pro" pitchFamily="34" charset="0"/>
              </a:rPr>
              <a:t>ENVIRONMENTAL FLUID MECHANICS &amp; WATER RESOURCES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6090047"/>
            <a:ext cx="3581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EEA420"/>
                </a:solidFill>
              </a:rPr>
              <a:t>Dr. Roberts  </a:t>
            </a:r>
          </a:p>
          <a:p>
            <a:r>
              <a:rPr lang="en-US" sz="1800" dirty="0" smtClean="0"/>
              <a:t>Boston Harbor Wastewater Project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0" y="19812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EEA420"/>
                </a:solidFill>
              </a:rPr>
              <a:t>Dr. </a:t>
            </a:r>
            <a:r>
              <a:rPr lang="en-US" sz="1600" b="1" dirty="0" err="1" smtClean="0">
                <a:solidFill>
                  <a:srgbClr val="EEA420"/>
                </a:solidFill>
              </a:rPr>
              <a:t>Georgakakos</a:t>
            </a:r>
            <a:r>
              <a:rPr lang="en-US" sz="1600" b="1" dirty="0" smtClean="0">
                <a:solidFill>
                  <a:srgbClr val="EEA420"/>
                </a:solidFill>
              </a:rPr>
              <a:t>  </a:t>
            </a:r>
            <a:endParaRPr lang="en-US" sz="1800" dirty="0"/>
          </a:p>
          <a:p>
            <a:r>
              <a:rPr lang="en-US" sz="1800" dirty="0" smtClean="0"/>
              <a:t>Decision Support System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01000" y="7228661"/>
            <a:ext cx="1736373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baseline="30000" dirty="0" smtClean="0">
                <a:solidFill>
                  <a:srgbClr val="FABA00"/>
                </a:solidFill>
                <a:latin typeface="Myriad-Bold"/>
              </a:rPr>
              <a:t>EFM&amp;WR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53340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pc="300" dirty="0" smtClean="0">
                <a:solidFill>
                  <a:srgbClr val="666666"/>
                </a:solidFill>
                <a:latin typeface="Myriad Pro" pitchFamily="34" charset="0"/>
              </a:rPr>
              <a:t>ENVIRONMENTAL FLUID MECHANICS &amp; WATER RESOURCES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457200" y="2717800"/>
            <a:ext cx="9144000" cy="414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1800" y="214526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EA420"/>
                </a:solidFill>
              </a:rPr>
              <a:t>Dr. Fritz  </a:t>
            </a:r>
            <a:r>
              <a:rPr lang="en-US" sz="1800" dirty="0"/>
              <a:t>Hurricane Katrina Reconnaissance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X:\Jessica\Projects\Student Services Powerpoint\JPGS\FASET Presentation IMAGES ONLY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058401" cy="7772401"/>
          </a:xfrm>
          <a:prstGeom prst="rect">
            <a:avLst/>
          </a:prstGeom>
          <a:noFill/>
        </p:spPr>
      </p:pic>
      <p:pic>
        <p:nvPicPr>
          <p:cNvPr id="6" name="Picture 5" descr="Untitled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0" y="228600"/>
            <a:ext cx="1265694" cy="762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52363" y="7228661"/>
            <a:ext cx="1721946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baseline="30000" dirty="0" smtClean="0">
                <a:solidFill>
                  <a:srgbClr val="FABA00"/>
                </a:solidFill>
                <a:latin typeface="Myriad-Bold"/>
              </a:rPr>
              <a:t>EFM&amp;WR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53340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pc="300" dirty="0" smtClean="0">
                <a:solidFill>
                  <a:srgbClr val="666666"/>
                </a:solidFill>
                <a:latin typeface="Myriad Pro" pitchFamily="34" charset="0"/>
              </a:rPr>
              <a:t>ENVIRONMENTAL FLUID MECHANICS &amp; WATER RESOURCES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0600" y="2286000"/>
            <a:ext cx="8122238" cy="4279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95600" y="65532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EEA420"/>
                </a:solidFill>
              </a:rPr>
              <a:t>Dr. Haas  </a:t>
            </a:r>
            <a:r>
              <a:rPr lang="en-US" sz="1800" dirty="0" smtClean="0"/>
              <a:t>Rip Current Investigation Using Dye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52363" y="7228661"/>
            <a:ext cx="1721946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baseline="30000" dirty="0" smtClean="0">
                <a:solidFill>
                  <a:srgbClr val="FABA00"/>
                </a:solidFill>
                <a:latin typeface="Myriad-Bold"/>
              </a:rPr>
              <a:t>EFM&amp;WR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53340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pc="300" dirty="0" smtClean="0">
                <a:solidFill>
                  <a:srgbClr val="666666"/>
                </a:solidFill>
                <a:latin typeface="Myriad Pro" pitchFamily="34" charset="0"/>
              </a:rPr>
              <a:t>ENVIRONMENTAL FLUID MECHANICS &amp; WATER RESOURCES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609600" y="2362200"/>
            <a:ext cx="8701790" cy="4114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5000" y="6553200"/>
            <a:ext cx="640080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EA420"/>
                </a:solidFill>
              </a:rPr>
              <a:t>Dr. Webster  </a:t>
            </a:r>
            <a:r>
              <a:rPr lang="en-US" sz="1800" dirty="0"/>
              <a:t>Hydrodynamics of </a:t>
            </a:r>
            <a:r>
              <a:rPr lang="en-US" sz="1800" dirty="0" smtClean="0"/>
              <a:t>Chemical </a:t>
            </a:r>
            <a:r>
              <a:rPr lang="en-US" sz="1800" dirty="0"/>
              <a:t>S</a:t>
            </a:r>
            <a:r>
              <a:rPr lang="en-US" sz="1800" dirty="0" smtClean="0"/>
              <a:t>ensing </a:t>
            </a:r>
            <a:r>
              <a:rPr lang="en-US" sz="1800" dirty="0"/>
              <a:t>A</a:t>
            </a:r>
            <a:r>
              <a:rPr lang="en-US" sz="1800" dirty="0" smtClean="0"/>
              <a:t>mong Organisms</a:t>
            </a:r>
            <a:endParaRPr lang="en-US" sz="1800" dirty="0"/>
          </a:p>
          <a:p>
            <a:endParaRPr lang="en-US" baseline="30000" dirty="0"/>
          </a:p>
          <a:p>
            <a:endParaRPr lang="en-US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X:\Jessica\Projects\Student Services Powerpoint\JPGS\FASET Presentation IMAGES ONLY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058401" cy="7772401"/>
          </a:xfrm>
          <a:prstGeom prst="rect">
            <a:avLst/>
          </a:prstGeom>
          <a:noFill/>
        </p:spPr>
      </p:pic>
      <p:pic>
        <p:nvPicPr>
          <p:cNvPr id="3" name="Picture 2" descr="Untitled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0" y="228600"/>
            <a:ext cx="1265694" cy="76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85235" y="7228661"/>
            <a:ext cx="1020765" cy="543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baseline="30000" dirty="0" smtClean="0">
                <a:solidFill>
                  <a:srgbClr val="FABA00"/>
                </a:solidFill>
                <a:latin typeface="Myriad-Bold"/>
              </a:rPr>
              <a:t>GEO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28800" y="1828800"/>
            <a:ext cx="678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666666"/>
                </a:solidFill>
              </a:rPr>
              <a:t>+ Geotechnical </a:t>
            </a:r>
            <a:r>
              <a:rPr lang="en-US" sz="3000" dirty="0" smtClean="0">
                <a:solidFill>
                  <a:srgbClr val="EEA420"/>
                </a:solidFill>
              </a:rPr>
              <a:t>(Soils Mechanics)</a:t>
            </a:r>
          </a:p>
          <a:p>
            <a:r>
              <a:rPr lang="en-US" sz="3000" dirty="0" smtClean="0">
                <a:solidFill>
                  <a:srgbClr val="666666"/>
                </a:solidFill>
              </a:rPr>
              <a:t>+ </a:t>
            </a:r>
            <a:r>
              <a:rPr lang="en-US" sz="3000" dirty="0" err="1" smtClean="0">
                <a:solidFill>
                  <a:srgbClr val="666666"/>
                </a:solidFill>
              </a:rPr>
              <a:t>Geomechanics</a:t>
            </a:r>
            <a:r>
              <a:rPr lang="en-US" sz="3000" dirty="0" smtClean="0">
                <a:solidFill>
                  <a:srgbClr val="666666"/>
                </a:solidFill>
              </a:rPr>
              <a:t> </a:t>
            </a:r>
            <a:r>
              <a:rPr lang="en-US" sz="3000" dirty="0" smtClean="0">
                <a:solidFill>
                  <a:srgbClr val="EEA420"/>
                </a:solidFill>
              </a:rPr>
              <a:t>(Rock Engineering)</a:t>
            </a:r>
          </a:p>
          <a:p>
            <a:r>
              <a:rPr lang="en-US" sz="3000" dirty="0" smtClean="0">
                <a:solidFill>
                  <a:srgbClr val="666666"/>
                </a:solidFill>
              </a:rPr>
              <a:t>+ </a:t>
            </a:r>
            <a:r>
              <a:rPr lang="en-US" sz="3000" dirty="0" err="1" smtClean="0">
                <a:solidFill>
                  <a:srgbClr val="666666"/>
                </a:solidFill>
              </a:rPr>
              <a:t>Geoenvironmental</a:t>
            </a:r>
            <a:r>
              <a:rPr lang="en-US" sz="3000" dirty="0" smtClean="0">
                <a:solidFill>
                  <a:srgbClr val="666666"/>
                </a:solidFill>
              </a:rPr>
              <a:t> </a:t>
            </a:r>
            <a:r>
              <a:rPr lang="en-US" sz="3000" dirty="0" smtClean="0">
                <a:solidFill>
                  <a:srgbClr val="EEA420"/>
                </a:solidFill>
              </a:rPr>
              <a:t>(Bio &amp; </a:t>
            </a:r>
            <a:r>
              <a:rPr lang="en-US" sz="3000" dirty="0" err="1" smtClean="0">
                <a:solidFill>
                  <a:srgbClr val="EEA420"/>
                </a:solidFill>
              </a:rPr>
              <a:t>Chem</a:t>
            </a:r>
            <a:r>
              <a:rPr lang="en-US" sz="3000" dirty="0" smtClean="0">
                <a:solidFill>
                  <a:srgbClr val="EEA420"/>
                </a:solidFill>
              </a:rPr>
              <a:t>)</a:t>
            </a:r>
            <a:endParaRPr lang="en-US" sz="3000" dirty="0">
              <a:solidFill>
                <a:srgbClr val="EEA42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" y="892314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300" dirty="0" smtClean="0">
                <a:solidFill>
                  <a:srgbClr val="666666"/>
                </a:solidFill>
                <a:latin typeface="Myriad Pro" pitchFamily="34" charset="0"/>
              </a:rPr>
              <a:t>GEOSYSTEMS ENGINEERING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200400"/>
            <a:ext cx="821055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3733800"/>
            <a:ext cx="3048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EEA420"/>
                </a:solidFill>
              </a:rPr>
              <a:t>Dams &amp; Reservoirs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EEA420"/>
                </a:solidFill>
              </a:rPr>
              <a:t>Tunnels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EEA420"/>
                </a:solidFill>
              </a:rPr>
              <a:t>Slope Stability</a:t>
            </a:r>
            <a:endParaRPr lang="en-US" sz="2400" dirty="0">
              <a:solidFill>
                <a:srgbClr val="EEA42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5600" y="2286000"/>
            <a:ext cx="6908800" cy="4800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885235" y="7228662"/>
            <a:ext cx="1020765" cy="543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baseline="30000" dirty="0">
                <a:solidFill>
                  <a:srgbClr val="FABA00"/>
                </a:solidFill>
                <a:latin typeface="Myriad-Bold"/>
              </a:rPr>
              <a:t>GEO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892314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300" dirty="0" smtClean="0">
                <a:solidFill>
                  <a:srgbClr val="666666"/>
                </a:solidFill>
                <a:latin typeface="Myriad Pro" pitchFamily="34" charset="0"/>
              </a:rPr>
              <a:t>GEOSYSTEMS ENGINEERING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0" y="1905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2A303E"/>
                </a:solidFill>
              </a:rPr>
              <a:t>Passive Flow Reactive Barrier</a:t>
            </a:r>
            <a:endParaRPr lang="en-US" sz="1800" dirty="0">
              <a:solidFill>
                <a:srgbClr val="2A303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7143690"/>
            <a:ext cx="13003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Minion Pro Med" pitchFamily="18" charset="0"/>
              </a:rPr>
              <a:t>CEE @ GT</a:t>
            </a:r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44726" y="7228661"/>
            <a:ext cx="2208874" cy="5437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baseline="30000" dirty="0" smtClean="0">
                <a:solidFill>
                  <a:srgbClr val="FABA00"/>
                </a:solidFill>
                <a:latin typeface="Myriad-Bold"/>
              </a:rPr>
              <a:t>OVERVIEW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20094" y="914400"/>
            <a:ext cx="7733306" cy="622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300" dirty="0" smtClean="0">
                <a:solidFill>
                  <a:srgbClr val="666666"/>
                </a:solidFill>
                <a:latin typeface="Myriad Pro" pitchFamily="34" charset="0"/>
              </a:rPr>
              <a:t>WHAT IS CEE?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2133600"/>
            <a:ext cx="937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small" dirty="0">
                <a:latin typeface="Myriad Pro"/>
                <a:cs typeface="Myriad Pro"/>
              </a:rPr>
              <a:t>Civil and </a:t>
            </a:r>
            <a:r>
              <a:rPr lang="en-US" sz="2400" cap="small" dirty="0" smtClean="0">
                <a:latin typeface="Myriad Pro"/>
                <a:cs typeface="Myriad Pro"/>
              </a:rPr>
              <a:t>Environmental Engineering </a:t>
            </a:r>
            <a:r>
              <a:rPr lang="en-US" sz="2400" dirty="0" smtClean="0">
                <a:latin typeface="Myriad Pro"/>
                <a:cs typeface="Myriad Pro"/>
              </a:rPr>
              <a:t>(CEE) </a:t>
            </a:r>
            <a:r>
              <a:rPr lang="en-US" sz="2400" dirty="0">
                <a:latin typeface="Myriad Pro"/>
                <a:cs typeface="Myriad Pro"/>
              </a:rPr>
              <a:t>deals with </a:t>
            </a:r>
            <a:r>
              <a:rPr lang="en-US" sz="2400" dirty="0" smtClean="0">
                <a:latin typeface="Myriad Pro"/>
                <a:cs typeface="Myriad Pro"/>
              </a:rPr>
              <a:t>the </a:t>
            </a:r>
            <a:r>
              <a:rPr lang="en-US" sz="2400" dirty="0">
                <a:latin typeface="Myriad Pro"/>
                <a:cs typeface="Myriad Pro"/>
              </a:rPr>
              <a:t>design, </a:t>
            </a:r>
            <a:r>
              <a:rPr lang="en-US" sz="2400" dirty="0" smtClean="0">
                <a:latin typeface="Myriad Pro"/>
                <a:cs typeface="Myriad Pro"/>
              </a:rPr>
              <a:t>construction, </a:t>
            </a:r>
            <a:r>
              <a:rPr lang="en-US" sz="2400" dirty="0">
                <a:latin typeface="Myriad Pro"/>
                <a:cs typeface="Myriad Pro"/>
              </a:rPr>
              <a:t>and maintenance of the physical and naturally built environment.  </a:t>
            </a:r>
            <a:r>
              <a:rPr lang="en-US" sz="2400" dirty="0" smtClean="0">
                <a:latin typeface="Myriad Pro"/>
                <a:cs typeface="Myriad Pro"/>
              </a:rPr>
              <a:t>This diverse </a:t>
            </a:r>
            <a:r>
              <a:rPr lang="en-US" sz="2400" dirty="0">
                <a:latin typeface="Myriad Pro"/>
                <a:cs typeface="Myriad Pro"/>
              </a:rPr>
              <a:t>and dynamic </a:t>
            </a:r>
            <a:r>
              <a:rPr lang="en-US" sz="2400" dirty="0" smtClean="0">
                <a:latin typeface="Myriad Pro"/>
                <a:cs typeface="Myriad Pro"/>
              </a:rPr>
              <a:t>field </a:t>
            </a:r>
            <a:r>
              <a:rPr lang="en-US" sz="2400" dirty="0">
                <a:latin typeface="Myriad Pro"/>
                <a:cs typeface="Myriad Pro"/>
              </a:rPr>
              <a:t>impacts society by advancing civilization and quality of life.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14800"/>
            <a:ext cx="1005840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85044" y="7228662"/>
            <a:ext cx="1020765" cy="543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baseline="30000" dirty="0" smtClean="0">
                <a:solidFill>
                  <a:srgbClr val="FABA00"/>
                </a:solidFill>
                <a:latin typeface="Myriad-Bold"/>
              </a:rPr>
              <a:t>GEO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892314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300" dirty="0" smtClean="0">
                <a:solidFill>
                  <a:srgbClr val="666666"/>
                </a:solidFill>
                <a:latin typeface="Myriad Pro" pitchFamily="34" charset="0"/>
              </a:rPr>
              <a:t>GEOSYSTEMS ENGINEERING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3429000"/>
            <a:ext cx="8775700" cy="292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1891605"/>
            <a:ext cx="403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2A303E"/>
                </a:solidFill>
              </a:rPr>
              <a:t>+ Earthquake Engineering</a:t>
            </a:r>
          </a:p>
          <a:p>
            <a:r>
              <a:rPr lang="en-US" sz="2800" dirty="0" smtClean="0">
                <a:solidFill>
                  <a:srgbClr val="2A303E"/>
                </a:solidFill>
              </a:rPr>
              <a:t>+ Liquefaction Evaluation</a:t>
            </a:r>
          </a:p>
          <a:p>
            <a:r>
              <a:rPr lang="en-US" sz="2800" dirty="0" smtClean="0">
                <a:solidFill>
                  <a:srgbClr val="2A303E"/>
                </a:solidFill>
              </a:rPr>
              <a:t>+ Ground Amplification</a:t>
            </a:r>
            <a:endParaRPr lang="en-US" sz="2800" dirty="0">
              <a:solidFill>
                <a:srgbClr val="2A303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7400" y="63246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Chile, 2010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72200" y="63246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Chi-Chi, Taiwan, 1999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95413" y="7228661"/>
            <a:ext cx="1313180" cy="543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baseline="30000" dirty="0" smtClean="0">
                <a:solidFill>
                  <a:srgbClr val="FABA00"/>
                </a:solidFill>
                <a:latin typeface="Myriad-Bold"/>
              </a:rPr>
              <a:t>SEMM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892314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300" dirty="0" smtClean="0">
                <a:solidFill>
                  <a:srgbClr val="666666"/>
                </a:solidFill>
                <a:latin typeface="Myriad Pro" pitchFamily="34" charset="0"/>
              </a:rPr>
              <a:t>STRUCTURAL ENGINEERING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24400" y="2035076"/>
            <a:ext cx="548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A303E"/>
                </a:solidFill>
              </a:rPr>
              <a:t>+ Bridge Design</a:t>
            </a:r>
          </a:p>
          <a:p>
            <a:r>
              <a:rPr lang="en-US" sz="2400" dirty="0" smtClean="0"/>
              <a:t>+ Building </a:t>
            </a:r>
            <a:r>
              <a:rPr lang="en-US" sz="2400" dirty="0"/>
              <a:t>Design</a:t>
            </a:r>
          </a:p>
          <a:p>
            <a:r>
              <a:rPr lang="en-US" sz="2400" dirty="0" smtClean="0"/>
              <a:t>+ Loading </a:t>
            </a:r>
            <a:r>
              <a:rPr lang="en-US" sz="2400" dirty="0"/>
              <a:t>Evaluations</a:t>
            </a:r>
          </a:p>
          <a:p>
            <a:r>
              <a:rPr lang="en-US" sz="2400" dirty="0" smtClean="0"/>
              <a:t>+ Concrete </a:t>
            </a:r>
            <a:r>
              <a:rPr lang="en-US" sz="2400" dirty="0"/>
              <a:t>and Steel Design</a:t>
            </a:r>
          </a:p>
          <a:p>
            <a:r>
              <a:rPr lang="en-US" sz="2400" dirty="0" smtClean="0"/>
              <a:t>+ Earthquake </a:t>
            </a:r>
            <a:r>
              <a:rPr lang="en-US" sz="2400" dirty="0"/>
              <a:t>Engineering</a:t>
            </a:r>
          </a:p>
          <a:p>
            <a:r>
              <a:rPr lang="en-US" sz="2400" dirty="0" smtClean="0"/>
              <a:t>+ High </a:t>
            </a:r>
            <a:r>
              <a:rPr lang="en-US" sz="2400" dirty="0"/>
              <a:t>Performance </a:t>
            </a:r>
            <a:r>
              <a:rPr lang="en-US" sz="2400" dirty="0" smtClean="0"/>
              <a:t>Materials Testing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r="-18662" b="-11229"/>
          <a:stretch/>
        </p:blipFill>
        <p:spPr>
          <a:xfrm>
            <a:off x="4038600" y="4495800"/>
            <a:ext cx="3924735" cy="26250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685800" y="1997597"/>
            <a:ext cx="3860800" cy="2345803"/>
          </a:xfrm>
          <a:prstGeom prst="rect">
            <a:avLst/>
          </a:prstGeom>
        </p:spPr>
      </p:pic>
      <p:pic>
        <p:nvPicPr>
          <p:cNvPr id="15" name="Picture 14" descr="FA1 A - site2 3000X (GA-1 coal only).t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711200" y="4495800"/>
            <a:ext cx="31496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_Backgroun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1752600"/>
            <a:ext cx="7772400" cy="5334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43013" y="7228661"/>
            <a:ext cx="1313180" cy="543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baseline="30000" dirty="0" smtClean="0">
                <a:solidFill>
                  <a:srgbClr val="FABA00"/>
                </a:solidFill>
                <a:latin typeface="Myriad-Bold"/>
              </a:rPr>
              <a:t>SEMM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892314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300" dirty="0" smtClean="0">
                <a:solidFill>
                  <a:srgbClr val="666666"/>
                </a:solidFill>
                <a:latin typeface="Myriad Pro" pitchFamily="34" charset="0"/>
              </a:rPr>
              <a:t>STRUCTURAL</a:t>
            </a:r>
            <a:r>
              <a:rPr lang="en-US" sz="4000" spc="300" dirty="0" smtClean="0">
                <a:solidFill>
                  <a:srgbClr val="757575"/>
                </a:solidFill>
                <a:latin typeface="Myriad Pro" pitchFamily="34" charset="0"/>
              </a:rPr>
              <a:t> </a:t>
            </a:r>
            <a:r>
              <a:rPr lang="en-US" sz="4000" spc="300" dirty="0" smtClean="0">
                <a:solidFill>
                  <a:srgbClr val="666666"/>
                </a:solidFill>
                <a:latin typeface="Myriad Pro" pitchFamily="34" charset="0"/>
              </a:rPr>
              <a:t>ENGINEERING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46025" y="1828800"/>
            <a:ext cx="4973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EEA420"/>
                </a:solidFill>
              </a:rPr>
              <a:t>Dr. Kahn</a:t>
            </a:r>
            <a:r>
              <a:rPr lang="en-US" dirty="0" smtClean="0"/>
              <a:t> </a:t>
            </a:r>
            <a:r>
              <a:rPr lang="en-US" sz="1800" dirty="0" smtClean="0">
                <a:solidFill>
                  <a:srgbClr val="2A303E"/>
                </a:solidFill>
              </a:rPr>
              <a:t>High-strength Concrete Pre-stressed Beam</a:t>
            </a:r>
            <a:endParaRPr lang="en-US" sz="1800" dirty="0">
              <a:solidFill>
                <a:srgbClr val="2A303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1882946"/>
            <a:ext cx="6324600" cy="48226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67056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EA420"/>
                </a:solidFill>
              </a:rPr>
              <a:t>Dr. Leon</a:t>
            </a:r>
            <a:r>
              <a:rPr lang="en-US" sz="1800" dirty="0">
                <a:solidFill>
                  <a:srgbClr val="2A303E"/>
                </a:solidFill>
              </a:rPr>
              <a:t> Masonry building tested in Structures </a:t>
            </a:r>
            <a:r>
              <a:rPr lang="en-US" sz="1800" dirty="0" smtClean="0">
                <a:solidFill>
                  <a:srgbClr val="2A303E"/>
                </a:solidFill>
              </a:rPr>
              <a:t>Lab</a:t>
            </a:r>
            <a:endParaRPr lang="en-US" sz="1800" dirty="0">
              <a:solidFill>
                <a:srgbClr val="2A303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" y="892314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300" dirty="0" smtClean="0">
                <a:solidFill>
                  <a:srgbClr val="666666"/>
                </a:solidFill>
                <a:latin typeface="Myriad Pro" pitchFamily="34" charset="0"/>
              </a:rPr>
              <a:t>STRUCTURAL ENGINEERING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8619213" y="7228661"/>
            <a:ext cx="1313180" cy="543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baseline="30000" dirty="0" smtClean="0">
                <a:solidFill>
                  <a:srgbClr val="FABA00"/>
                </a:solidFill>
                <a:latin typeface="Myriad-Bold"/>
              </a:rPr>
              <a:t>SEMM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7143690"/>
            <a:ext cx="13003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</a:t>
            </a:r>
            <a:r>
              <a:rPr lang="en-US" dirty="0" smtClean="0">
                <a:solidFill>
                  <a:schemeClr val="bg1"/>
                </a:solidFill>
                <a:latin typeface="Minion Pro Med" pitchFamily="18" charset="0"/>
              </a:rPr>
              <a:t>GT</a:t>
            </a:r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19213" y="7228661"/>
            <a:ext cx="1313180" cy="543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baseline="30000" dirty="0" smtClean="0">
                <a:solidFill>
                  <a:srgbClr val="FABA00"/>
                </a:solidFill>
                <a:latin typeface="Myriad-Bold"/>
              </a:rPr>
              <a:t>SEMM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676400" y="1828800"/>
            <a:ext cx="6781800" cy="48900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8832" y="6717268"/>
            <a:ext cx="5443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EEA420"/>
                </a:solidFill>
              </a:rPr>
              <a:t>Dr. </a:t>
            </a:r>
            <a:r>
              <a:rPr lang="en-US" sz="1600" b="1" dirty="0" err="1">
                <a:solidFill>
                  <a:srgbClr val="EEA420"/>
                </a:solidFill>
              </a:rPr>
              <a:t>Zureick</a:t>
            </a:r>
            <a:r>
              <a:rPr lang="en-US" sz="1800" dirty="0">
                <a:solidFill>
                  <a:srgbClr val="2A303E"/>
                </a:solidFill>
              </a:rPr>
              <a:t> FRP (Fiber Reinforced Polymer) Bridge </a:t>
            </a:r>
            <a:r>
              <a:rPr lang="en-US" sz="1800" dirty="0" smtClean="0">
                <a:solidFill>
                  <a:srgbClr val="2A303E"/>
                </a:solidFill>
              </a:rPr>
              <a:t>Testing</a:t>
            </a:r>
            <a:endParaRPr lang="en-US" sz="1800" dirty="0">
              <a:solidFill>
                <a:srgbClr val="2A303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" y="892314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300" dirty="0" smtClean="0">
                <a:solidFill>
                  <a:srgbClr val="666666"/>
                </a:solidFill>
                <a:latin typeface="Myriad Pro" pitchFamily="34" charset="0"/>
              </a:rPr>
              <a:t>STRUCTURAL ENGINEERING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X:\Jessica\Projects\Student Services Powerpoint\JPGS\FASET Presentation IMAGES ONLY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058401" cy="7772401"/>
          </a:xfrm>
          <a:prstGeom prst="rect">
            <a:avLst/>
          </a:prstGeom>
          <a:noFill/>
        </p:spPr>
      </p:pic>
      <p:pic>
        <p:nvPicPr>
          <p:cNvPr id="4" name="Picture 3" descr="Untitled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0" y="228600"/>
            <a:ext cx="1265694" cy="76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7143690"/>
            <a:ext cx="13003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</a:t>
            </a:r>
            <a:r>
              <a:rPr lang="en-US" dirty="0" smtClean="0">
                <a:solidFill>
                  <a:schemeClr val="bg1"/>
                </a:solidFill>
                <a:latin typeface="Minion Pro Med" pitchFamily="18" charset="0"/>
              </a:rPr>
              <a:t>GT</a:t>
            </a:r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43013" y="7228661"/>
            <a:ext cx="1313180" cy="543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baseline="30000" dirty="0" smtClean="0">
                <a:solidFill>
                  <a:srgbClr val="FABA00"/>
                </a:solidFill>
                <a:latin typeface="Myriad-Bold"/>
              </a:rPr>
              <a:t>SEMM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892314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300" dirty="0" smtClean="0">
                <a:solidFill>
                  <a:srgbClr val="666666"/>
                </a:solidFill>
                <a:latin typeface="Myriad Pro" pitchFamily="34" charset="0"/>
              </a:rPr>
              <a:t>STRUCTURAL ENGINEERING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838200" y="2209800"/>
            <a:ext cx="8458200" cy="49259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18288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EA420"/>
                </a:solidFill>
              </a:rPr>
              <a:t>Dr. </a:t>
            </a:r>
            <a:r>
              <a:rPr lang="en-US" sz="1600" b="1" dirty="0" err="1">
                <a:solidFill>
                  <a:srgbClr val="EEA420"/>
                </a:solidFill>
              </a:rPr>
              <a:t>DesRoches</a:t>
            </a:r>
            <a:r>
              <a:rPr lang="en-US" sz="1800" dirty="0">
                <a:solidFill>
                  <a:srgbClr val="2A303E"/>
                </a:solidFill>
              </a:rPr>
              <a:t>  Structural assessment </a:t>
            </a:r>
            <a:r>
              <a:rPr lang="en-US" sz="1800" dirty="0" smtClean="0">
                <a:solidFill>
                  <a:srgbClr val="2A303E"/>
                </a:solidFill>
              </a:rPr>
              <a:t>of </a:t>
            </a:r>
            <a:r>
              <a:rPr lang="en-US" sz="1800" dirty="0">
                <a:solidFill>
                  <a:srgbClr val="2A303E"/>
                </a:solidFill>
              </a:rPr>
              <a:t>earthquake </a:t>
            </a:r>
            <a:r>
              <a:rPr lang="en-US" sz="1800" dirty="0" smtClean="0">
                <a:solidFill>
                  <a:srgbClr val="2A303E"/>
                </a:solidFill>
              </a:rPr>
              <a:t>damage </a:t>
            </a:r>
            <a:r>
              <a:rPr lang="en-US" sz="1800" dirty="0">
                <a:solidFill>
                  <a:srgbClr val="2A303E"/>
                </a:solidFill>
              </a:rPr>
              <a:t>in Haiti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67200" y="5867400"/>
            <a:ext cx="525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EEA420"/>
                </a:solidFill>
              </a:rPr>
              <a:t>Drs. Burns and </a:t>
            </a:r>
            <a:r>
              <a:rPr lang="en-US" sz="1600" b="1" dirty="0" err="1" smtClean="0">
                <a:solidFill>
                  <a:srgbClr val="EEA420"/>
                </a:solidFill>
              </a:rPr>
              <a:t>Kurtis</a:t>
            </a:r>
            <a:r>
              <a:rPr lang="en-US" sz="1800" dirty="0" smtClean="0">
                <a:solidFill>
                  <a:srgbClr val="2A303E"/>
                </a:solidFill>
              </a:rPr>
              <a:t>  Engineering </a:t>
            </a:r>
            <a:r>
              <a:rPr lang="en-US" sz="1800" dirty="0">
                <a:solidFill>
                  <a:srgbClr val="2A303E"/>
                </a:solidFill>
              </a:rPr>
              <a:t>new, high-strength materials using varying concentrations of by-products of bio-fuel energy </a:t>
            </a:r>
            <a:r>
              <a:rPr lang="en-US" sz="1800" dirty="0" smtClean="0">
                <a:solidFill>
                  <a:srgbClr val="2A303E"/>
                </a:solidFill>
              </a:rPr>
              <a:t>generation</a:t>
            </a:r>
            <a:endParaRPr lang="en-US" sz="1800" dirty="0">
              <a:solidFill>
                <a:srgbClr val="2A303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X:\Jessica\Projects\Student Services Powerpoint\JPGS\FASET Presentation IMAGES ONLY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058401" cy="7772401"/>
          </a:xfrm>
          <a:prstGeom prst="rect">
            <a:avLst/>
          </a:prstGeom>
          <a:noFill/>
        </p:spPr>
      </p:pic>
      <p:pic>
        <p:nvPicPr>
          <p:cNvPr id="4" name="Picture 3" descr="Untitled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0" y="228600"/>
            <a:ext cx="1265694" cy="76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15400" y="7239000"/>
            <a:ext cx="849744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baseline="30000" dirty="0" smtClean="0">
                <a:solidFill>
                  <a:srgbClr val="FABA00"/>
                </a:solidFill>
                <a:latin typeface="Myriad-Bold"/>
              </a:rPr>
              <a:t>TSE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4648200" y="2438400"/>
            <a:ext cx="5029200" cy="32079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1000" y="617247"/>
            <a:ext cx="7162800" cy="1135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300" dirty="0" smtClean="0">
                <a:solidFill>
                  <a:srgbClr val="666666"/>
                </a:solidFill>
                <a:latin typeface="Myriad Pro" pitchFamily="34" charset="0"/>
              </a:rPr>
              <a:t>TRANSPORTATION SYSTEMS ENGINEERING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2286000"/>
            <a:ext cx="403860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2A303E"/>
                </a:solidFill>
              </a:rPr>
              <a:t>+ Multimodal </a:t>
            </a:r>
            <a:r>
              <a:rPr lang="en-US" sz="2400" dirty="0">
                <a:solidFill>
                  <a:srgbClr val="2A303E"/>
                </a:solidFill>
              </a:rPr>
              <a:t>Transportation Studies 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2A303E"/>
                </a:solidFill>
              </a:rPr>
              <a:t>+ Design </a:t>
            </a:r>
            <a:r>
              <a:rPr lang="en-US" sz="2400" dirty="0">
                <a:solidFill>
                  <a:srgbClr val="2A303E"/>
                </a:solidFill>
              </a:rPr>
              <a:t>of Transportation Facilities and </a:t>
            </a:r>
            <a:r>
              <a:rPr lang="en-US" sz="2400" dirty="0" smtClean="0">
                <a:solidFill>
                  <a:srgbClr val="2A303E"/>
                </a:solidFill>
              </a:rPr>
              <a:t>Networks (e.g</a:t>
            </a:r>
            <a:r>
              <a:rPr lang="en-US" sz="2400" dirty="0">
                <a:solidFill>
                  <a:srgbClr val="2A303E"/>
                </a:solidFill>
              </a:rPr>
              <a:t>. a</a:t>
            </a:r>
            <a:r>
              <a:rPr lang="en-US" sz="2400" dirty="0" smtClean="0">
                <a:solidFill>
                  <a:srgbClr val="2A303E"/>
                </a:solidFill>
              </a:rPr>
              <a:t>irports</a:t>
            </a:r>
            <a:r>
              <a:rPr lang="en-US" sz="2400" dirty="0">
                <a:solidFill>
                  <a:srgbClr val="2A303E"/>
                </a:solidFill>
              </a:rPr>
              <a:t>, </a:t>
            </a:r>
            <a:r>
              <a:rPr lang="en-US" sz="2400" dirty="0" smtClean="0">
                <a:solidFill>
                  <a:srgbClr val="2A303E"/>
                </a:solidFill>
              </a:rPr>
              <a:t>highways </a:t>
            </a:r>
            <a:r>
              <a:rPr lang="en-US" sz="2400" dirty="0">
                <a:solidFill>
                  <a:srgbClr val="2A303E"/>
                </a:solidFill>
              </a:rPr>
              <a:t>and </a:t>
            </a:r>
            <a:r>
              <a:rPr lang="en-US" sz="2400" dirty="0" smtClean="0">
                <a:solidFill>
                  <a:srgbClr val="2A303E"/>
                </a:solidFill>
              </a:rPr>
              <a:t>transit </a:t>
            </a:r>
            <a:r>
              <a:rPr lang="en-US" sz="2400" dirty="0">
                <a:solidFill>
                  <a:srgbClr val="2A303E"/>
                </a:solidFill>
              </a:rPr>
              <a:t>s</a:t>
            </a:r>
            <a:r>
              <a:rPr lang="en-US" sz="2400" dirty="0" smtClean="0">
                <a:solidFill>
                  <a:srgbClr val="2A303E"/>
                </a:solidFill>
              </a:rPr>
              <a:t>ystems)</a:t>
            </a:r>
            <a:endParaRPr lang="en-US" sz="2400" dirty="0">
              <a:solidFill>
                <a:srgbClr val="2A303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4648200"/>
            <a:ext cx="42672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2A303E"/>
                </a:solidFill>
              </a:rPr>
              <a:t>+ Traffic Control and Operations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2A303E"/>
                </a:solidFill>
              </a:rPr>
              <a:t>+ Transportation Safety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2A303E"/>
                </a:solidFill>
              </a:rPr>
              <a:t>+ Transportation Administration, </a:t>
            </a:r>
            <a:endParaRPr lang="en-US" sz="2400" dirty="0" smtClean="0">
              <a:solidFill>
                <a:srgbClr val="2A303E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2A303E"/>
                </a:solidFill>
              </a:rPr>
              <a:t>Planning </a:t>
            </a:r>
            <a:r>
              <a:rPr lang="en-US" sz="2400" dirty="0">
                <a:solidFill>
                  <a:srgbClr val="2A303E"/>
                </a:solidFill>
              </a:rPr>
              <a:t>and </a:t>
            </a:r>
            <a:r>
              <a:rPr lang="en-US" sz="2400" dirty="0" smtClean="0">
                <a:solidFill>
                  <a:srgbClr val="2A303E"/>
                </a:solidFill>
              </a:rPr>
              <a:t>Policy</a:t>
            </a:r>
            <a:endParaRPr lang="en-US" sz="2400" dirty="0">
              <a:solidFill>
                <a:srgbClr val="2A303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>
          <a:xfrm>
            <a:off x="0" y="1981200"/>
            <a:ext cx="10058400" cy="4838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617247"/>
            <a:ext cx="7162800" cy="1135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300" dirty="0" smtClean="0">
                <a:solidFill>
                  <a:srgbClr val="666666"/>
                </a:solidFill>
                <a:latin typeface="Myriad Pro" pitchFamily="34" charset="0"/>
              </a:rPr>
              <a:t>TRANSPORTATION SYSTEMS ENGINEERING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0" y="2061627"/>
            <a:ext cx="6324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A303E"/>
                </a:solidFill>
              </a:rPr>
              <a:t>‘MEGACITIES WILL POSE HUMANITY’S GREATEST CHALLENGES FOR THE NEXT CENTURY’</a:t>
            </a:r>
          </a:p>
          <a:p>
            <a:r>
              <a:rPr lang="en-US" dirty="0" smtClean="0">
                <a:solidFill>
                  <a:srgbClr val="2A303E"/>
                </a:solidFill>
              </a:rPr>
              <a:t>-National Research Council</a:t>
            </a:r>
            <a:endParaRPr lang="en-US" dirty="0">
              <a:solidFill>
                <a:srgbClr val="2A303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15400" y="7239000"/>
            <a:ext cx="849744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baseline="30000" dirty="0" smtClean="0">
                <a:solidFill>
                  <a:srgbClr val="FABA00"/>
                </a:solidFill>
                <a:latin typeface="Myriad-Bold"/>
              </a:rPr>
              <a:t>TSE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62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617247"/>
            <a:ext cx="7162800" cy="1135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300" dirty="0" smtClean="0">
                <a:solidFill>
                  <a:srgbClr val="666666"/>
                </a:solidFill>
                <a:latin typeface="Myriad Pro" pitchFamily="34" charset="0"/>
              </a:rPr>
              <a:t>TRANSPORTATION SYSTEMS ENGINEERING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15400" y="7239000"/>
            <a:ext cx="849744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baseline="30000" dirty="0" smtClean="0">
                <a:solidFill>
                  <a:srgbClr val="FABA00"/>
                </a:solidFill>
                <a:latin typeface="Myriad-Bold"/>
              </a:rPr>
              <a:t>TSE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362200"/>
            <a:ext cx="824865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1000" y="1923872"/>
            <a:ext cx="907677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50" dirty="0" smtClean="0">
                <a:solidFill>
                  <a:srgbClr val="2A303E"/>
                </a:solidFill>
              </a:rPr>
              <a:t>+ System </a:t>
            </a:r>
            <a:r>
              <a:rPr lang="en-US" sz="2400" spc="50" dirty="0">
                <a:solidFill>
                  <a:srgbClr val="2A303E"/>
                </a:solidFill>
              </a:rPr>
              <a:t>productivity for all modes of passenger travel and freight</a:t>
            </a:r>
          </a:p>
          <a:p>
            <a:r>
              <a:rPr lang="en-US" sz="2400" spc="50" dirty="0" smtClean="0">
                <a:solidFill>
                  <a:srgbClr val="2A303E"/>
                </a:solidFill>
              </a:rPr>
              <a:t>+ Economic </a:t>
            </a:r>
            <a:r>
              <a:rPr lang="en-US" sz="2400" spc="50" dirty="0">
                <a:solidFill>
                  <a:srgbClr val="2A303E"/>
                </a:solidFill>
              </a:rPr>
              <a:t>growth</a:t>
            </a:r>
          </a:p>
          <a:p>
            <a:r>
              <a:rPr lang="en-US" sz="2400" spc="50" dirty="0" smtClean="0">
                <a:solidFill>
                  <a:srgbClr val="2A303E"/>
                </a:solidFill>
              </a:rPr>
              <a:t>+ Finance</a:t>
            </a:r>
            <a:endParaRPr lang="en-US" sz="2400" spc="50" dirty="0">
              <a:solidFill>
                <a:srgbClr val="2A30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9809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043748"/>
            <a:ext cx="7848600" cy="632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4400" spc="300" dirty="0" smtClean="0">
                <a:solidFill>
                  <a:srgbClr val="666666"/>
                </a:solidFill>
                <a:latin typeface="Myriad Pro" pitchFamily="34" charset="0"/>
              </a:rPr>
              <a:t>RESEARCHING THE FUTURE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609600" y="1752600"/>
            <a:ext cx="2971800" cy="533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1905000"/>
            <a:ext cx="55626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303E"/>
                </a:solidFill>
              </a:rPr>
              <a:t>.  </a:t>
            </a:r>
            <a:r>
              <a:rPr lang="en-US" sz="2400" b="1" dirty="0" smtClean="0">
                <a:solidFill>
                  <a:srgbClr val="2A303E"/>
                </a:solidFill>
              </a:rPr>
              <a:t>Energy </a:t>
            </a:r>
            <a:r>
              <a:rPr lang="en-US" dirty="0" smtClean="0">
                <a:solidFill>
                  <a:srgbClr val="2A303E"/>
                </a:solidFill>
              </a:rPr>
              <a:t>- exploring </a:t>
            </a:r>
            <a:r>
              <a:rPr lang="en-US" dirty="0">
                <a:solidFill>
                  <a:srgbClr val="2A303E"/>
                </a:solidFill>
              </a:rPr>
              <a:t>issues relevant to supplying energy to meet the needs of growing populations in this and future generations</a:t>
            </a:r>
            <a:r>
              <a:rPr lang="en-US" dirty="0" smtClean="0">
                <a:solidFill>
                  <a:srgbClr val="2A303E"/>
                </a:solidFill>
              </a:rPr>
              <a:t>.</a:t>
            </a:r>
          </a:p>
          <a:p>
            <a:endParaRPr lang="en-US" sz="800" dirty="0">
              <a:solidFill>
                <a:srgbClr val="2A303E"/>
              </a:solidFill>
            </a:endParaRPr>
          </a:p>
          <a:p>
            <a:r>
              <a:rPr lang="en-US" sz="2400" b="1" dirty="0">
                <a:solidFill>
                  <a:srgbClr val="2A303E"/>
                </a:solidFill>
              </a:rPr>
              <a:t>.  </a:t>
            </a:r>
            <a:r>
              <a:rPr lang="en-US" sz="2400" b="1" dirty="0" smtClean="0">
                <a:solidFill>
                  <a:srgbClr val="2A303E"/>
                </a:solidFill>
              </a:rPr>
              <a:t>Materials</a:t>
            </a:r>
            <a:r>
              <a:rPr lang="en-US" dirty="0" smtClean="0">
                <a:solidFill>
                  <a:srgbClr val="2A303E"/>
                </a:solidFill>
              </a:rPr>
              <a:t> - as </a:t>
            </a:r>
            <a:r>
              <a:rPr lang="en-US" dirty="0">
                <a:solidFill>
                  <a:srgbClr val="2A303E"/>
                </a:solidFill>
              </a:rPr>
              <a:t>urban populations burgeon, advances in materials and technology will be critical to support and improved quality of life in developed and developing economies</a:t>
            </a:r>
            <a:r>
              <a:rPr lang="en-US" dirty="0" smtClean="0">
                <a:solidFill>
                  <a:srgbClr val="2A303E"/>
                </a:solidFill>
              </a:rPr>
              <a:t>.</a:t>
            </a:r>
          </a:p>
          <a:p>
            <a:endParaRPr lang="en-US" sz="800" dirty="0">
              <a:solidFill>
                <a:srgbClr val="2A303E"/>
              </a:solidFill>
            </a:endParaRPr>
          </a:p>
          <a:p>
            <a:r>
              <a:rPr lang="en-US" sz="2400" b="1" dirty="0">
                <a:solidFill>
                  <a:srgbClr val="2A303E"/>
                </a:solidFill>
              </a:rPr>
              <a:t>.  </a:t>
            </a:r>
            <a:r>
              <a:rPr lang="en-US" sz="2400" b="1" dirty="0" smtClean="0">
                <a:solidFill>
                  <a:srgbClr val="2A303E"/>
                </a:solidFill>
                <a:latin typeface="Palatino"/>
                <a:cs typeface="Palatino"/>
              </a:rPr>
              <a:t>Health</a:t>
            </a:r>
            <a:r>
              <a:rPr lang="en-US" b="1" dirty="0" smtClean="0">
                <a:solidFill>
                  <a:srgbClr val="2A303E"/>
                </a:solidFill>
                <a:latin typeface="Palatino"/>
                <a:cs typeface="Palatino"/>
              </a:rPr>
              <a:t> </a:t>
            </a:r>
            <a:r>
              <a:rPr lang="en-US" dirty="0" smtClean="0">
                <a:solidFill>
                  <a:srgbClr val="2A303E"/>
                </a:solidFill>
              </a:rPr>
              <a:t>- human </a:t>
            </a:r>
            <a:r>
              <a:rPr lang="en-US" dirty="0">
                <a:solidFill>
                  <a:srgbClr val="2A303E"/>
                </a:solidFill>
              </a:rPr>
              <a:t>well-being and progress toward sustainable development are vitally dependent upon improving the management of human living environments to </a:t>
            </a:r>
            <a:r>
              <a:rPr lang="en-US" dirty="0" smtClean="0">
                <a:solidFill>
                  <a:srgbClr val="2A303E"/>
                </a:solidFill>
              </a:rPr>
              <a:t>ensure </a:t>
            </a:r>
            <a:r>
              <a:rPr lang="en-US" dirty="0">
                <a:solidFill>
                  <a:srgbClr val="2A303E"/>
                </a:solidFill>
              </a:rPr>
              <a:t>conservation and sustainable use</a:t>
            </a:r>
            <a:r>
              <a:rPr lang="en-US" dirty="0" smtClean="0">
                <a:solidFill>
                  <a:srgbClr val="2A303E"/>
                </a:solidFill>
              </a:rPr>
              <a:t>.</a:t>
            </a:r>
          </a:p>
          <a:p>
            <a:endParaRPr lang="en-US" sz="800" dirty="0">
              <a:solidFill>
                <a:srgbClr val="2A303E"/>
              </a:solidFill>
            </a:endParaRPr>
          </a:p>
          <a:p>
            <a:r>
              <a:rPr lang="en-US" sz="2400" b="1" dirty="0">
                <a:solidFill>
                  <a:srgbClr val="2A303E"/>
                </a:solidFill>
              </a:rPr>
              <a:t>.  </a:t>
            </a:r>
            <a:r>
              <a:rPr lang="en-US" sz="2400" b="1" dirty="0" smtClean="0">
                <a:solidFill>
                  <a:srgbClr val="2A303E"/>
                </a:solidFill>
              </a:rPr>
              <a:t>Megacities</a:t>
            </a:r>
            <a:r>
              <a:rPr lang="en-US" dirty="0" smtClean="0">
                <a:solidFill>
                  <a:srgbClr val="2A303E"/>
                </a:solidFill>
              </a:rPr>
              <a:t> - rapid </a:t>
            </a:r>
            <a:r>
              <a:rPr lang="en-US" dirty="0">
                <a:solidFill>
                  <a:srgbClr val="2A303E"/>
                </a:solidFill>
              </a:rPr>
              <a:t>urbanization has contributed to the world’s air pollution and water restraints.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882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1122" y="762000"/>
            <a:ext cx="2646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spc="300" dirty="0" smtClean="0">
                <a:solidFill>
                  <a:srgbClr val="666666"/>
                </a:solidFill>
                <a:latin typeface="Myriad Pro" pitchFamily="34" charset="0"/>
              </a:rPr>
              <a:t>CEE @ GT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44726" y="7228661"/>
            <a:ext cx="2208874" cy="5437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baseline="30000" dirty="0" smtClean="0">
                <a:solidFill>
                  <a:srgbClr val="FABA00"/>
                </a:solidFill>
                <a:latin typeface="Myriad-Bold"/>
              </a:rPr>
              <a:t>OVERVIEW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1905000"/>
            <a:ext cx="9220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Myriad Pro"/>
                <a:cs typeface="Myriad Pro"/>
              </a:rPr>
              <a:t>Civil and environmental engineers must be creative problem solvers to meet the complex challenges of the 21st Century. CEE’s programs are based </a:t>
            </a:r>
            <a:r>
              <a:rPr lang="en-US" sz="2200" dirty="0" smtClean="0">
                <a:latin typeface="Myriad Pro"/>
                <a:cs typeface="Myriad Pro"/>
              </a:rPr>
              <a:t>on </a:t>
            </a:r>
            <a:r>
              <a:rPr lang="en-US" sz="2200" dirty="0">
                <a:latin typeface="Myriad Pro"/>
                <a:cs typeface="Myriad Pro"/>
              </a:rPr>
              <a:t>engineering fundamentals and real-world </a:t>
            </a:r>
            <a:endParaRPr lang="en-US" sz="2200" dirty="0" smtClean="0">
              <a:latin typeface="Myriad Pro"/>
              <a:cs typeface="Myriad Pro"/>
            </a:endParaRPr>
          </a:p>
          <a:p>
            <a:r>
              <a:rPr lang="en-US" sz="2200" dirty="0" smtClean="0">
                <a:latin typeface="Myriad Pro"/>
                <a:cs typeface="Myriad Pro"/>
              </a:rPr>
              <a:t>experience</a:t>
            </a:r>
            <a:r>
              <a:rPr lang="en-US" sz="2200" dirty="0">
                <a:latin typeface="Myriad Pro"/>
                <a:cs typeface="Myriad Pro"/>
              </a:rPr>
              <a:t>. Students learn how to apply core </a:t>
            </a:r>
            <a:endParaRPr lang="en-US" sz="2200" dirty="0" smtClean="0">
              <a:latin typeface="Myriad Pro"/>
              <a:cs typeface="Myriad Pro"/>
            </a:endParaRPr>
          </a:p>
          <a:p>
            <a:r>
              <a:rPr lang="en-US" sz="2200" dirty="0" smtClean="0">
                <a:latin typeface="Myriad Pro"/>
                <a:cs typeface="Myriad Pro"/>
              </a:rPr>
              <a:t>engineering </a:t>
            </a:r>
            <a:r>
              <a:rPr lang="en-US" sz="2200" dirty="0">
                <a:latin typeface="Myriad Pro"/>
                <a:cs typeface="Myriad Pro"/>
              </a:rPr>
              <a:t>principles to multidisciplinary </a:t>
            </a:r>
            <a:endParaRPr lang="en-US" sz="2200" dirty="0" smtClean="0">
              <a:latin typeface="Myriad Pro"/>
              <a:cs typeface="Myriad Pro"/>
            </a:endParaRPr>
          </a:p>
          <a:p>
            <a:r>
              <a:rPr lang="en-US" sz="2200" dirty="0" smtClean="0">
                <a:latin typeface="Myriad Pro"/>
                <a:cs typeface="Myriad Pro"/>
              </a:rPr>
              <a:t>problems </a:t>
            </a:r>
            <a:r>
              <a:rPr lang="en-US" sz="2200" dirty="0">
                <a:latin typeface="Myriad Pro"/>
                <a:cs typeface="Myriad Pro"/>
              </a:rPr>
              <a:t>to improve the lives of people on </a:t>
            </a:r>
            <a:endParaRPr lang="en-US" sz="2200" dirty="0" smtClean="0">
              <a:latin typeface="Myriad Pro"/>
              <a:cs typeface="Myriad Pro"/>
            </a:endParaRPr>
          </a:p>
          <a:p>
            <a:r>
              <a:rPr lang="en-US" sz="2200" dirty="0" smtClean="0">
                <a:latin typeface="Myriad Pro"/>
                <a:cs typeface="Myriad Pro"/>
              </a:rPr>
              <a:t>a </a:t>
            </a:r>
            <a:r>
              <a:rPr lang="en-US" sz="2200" dirty="0">
                <a:latin typeface="Myriad Pro"/>
                <a:cs typeface="Myriad Pro"/>
              </a:rPr>
              <a:t>global scale.</a:t>
            </a:r>
            <a:br>
              <a:rPr lang="en-US" sz="2200" dirty="0">
                <a:latin typeface="Myriad Pro"/>
                <a:cs typeface="Myriad Pro"/>
              </a:rPr>
            </a:br>
            <a:endParaRPr lang="en-US" sz="2200" dirty="0"/>
          </a:p>
          <a:p>
            <a:endParaRPr lang="en-US" sz="2200" dirty="0">
              <a:latin typeface="Myriad Pro"/>
              <a:cs typeface="Myriad Pr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4419600"/>
            <a:ext cx="5562600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EA420"/>
                </a:solidFill>
                <a:latin typeface="Myriad Pro Semibold"/>
                <a:cs typeface="Myriad Pro Semibold"/>
              </a:rPr>
              <a:t>Undergraduate Degrees: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Myriad Pro"/>
                <a:cs typeface="Myriad Pro"/>
              </a:rPr>
              <a:t>BS CE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Myriad Pro"/>
                <a:cs typeface="Myriad Pro"/>
              </a:rPr>
              <a:t>BS </a:t>
            </a:r>
            <a:r>
              <a:rPr lang="en-US" sz="2400" dirty="0" err="1">
                <a:latin typeface="Myriad Pro"/>
                <a:cs typeface="Myriad Pro"/>
              </a:rPr>
              <a:t>EnvE</a:t>
            </a:r>
            <a:endParaRPr lang="en-US" sz="2400" dirty="0">
              <a:latin typeface="Myriad Pro"/>
              <a:cs typeface="Myriad Pro"/>
            </a:endParaRPr>
          </a:p>
          <a:p>
            <a:endParaRPr lang="en-US" sz="1400" dirty="0" smtClean="0">
              <a:solidFill>
                <a:srgbClr val="EEA420"/>
              </a:solidFill>
              <a:latin typeface="Minion Pro SmBd"/>
              <a:cs typeface="Minion Pro SmBd"/>
            </a:endParaRPr>
          </a:p>
          <a:p>
            <a:r>
              <a:rPr lang="en-US" sz="2400" dirty="0" smtClean="0">
                <a:solidFill>
                  <a:srgbClr val="EEA420"/>
                </a:solidFill>
                <a:latin typeface="Myriad Pro Semibold"/>
                <a:cs typeface="Myriad Pro Semibold"/>
              </a:rPr>
              <a:t>Our </a:t>
            </a:r>
            <a:r>
              <a:rPr lang="en-US" sz="2400" dirty="0">
                <a:solidFill>
                  <a:srgbClr val="EEA420"/>
                </a:solidFill>
                <a:latin typeface="Myriad Pro Semibold"/>
                <a:cs typeface="Myriad Pro Semibold"/>
              </a:rPr>
              <a:t>Goal: 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latin typeface="Myriad Pro"/>
                <a:cs typeface="Myriad Pro"/>
              </a:rPr>
              <a:t>Prepare students to excel in engineering </a:t>
            </a:r>
            <a:r>
              <a:rPr lang="en-US" sz="2200" dirty="0" smtClean="0">
                <a:latin typeface="Myriad Pro"/>
                <a:cs typeface="Myriad Pro"/>
              </a:rPr>
              <a:t>careers within </a:t>
            </a:r>
            <a:r>
              <a:rPr lang="en-US" sz="2200" dirty="0">
                <a:latin typeface="Myriad Pro"/>
                <a:cs typeface="Myriad Pro"/>
              </a:rPr>
              <a:t>a global </a:t>
            </a:r>
            <a:r>
              <a:rPr lang="en-US" sz="2200" dirty="0" smtClean="0">
                <a:latin typeface="Myriad Pro"/>
                <a:cs typeface="Myriad Pro"/>
              </a:rPr>
              <a:t>marketplace </a:t>
            </a:r>
            <a:endParaRPr lang="en-US" sz="2200" dirty="0">
              <a:latin typeface="Myriad Pro"/>
              <a:cs typeface="Myriad Pro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6248400" y="2971800"/>
            <a:ext cx="3454400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1965842"/>
            <a:ext cx="5486400" cy="4739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666666"/>
                </a:solidFill>
                <a:latin typeface="BlairMdITC TT-Medium"/>
                <a:cs typeface="BlairMdITC TT-Medium"/>
              </a:rPr>
              <a:t>Types of Jobs for CEEs:</a:t>
            </a:r>
          </a:p>
          <a:p>
            <a:r>
              <a:rPr lang="en-US" sz="2200" dirty="0" smtClean="0">
                <a:solidFill>
                  <a:srgbClr val="666666"/>
                </a:solidFill>
              </a:rPr>
              <a:t>  + Private </a:t>
            </a:r>
            <a:r>
              <a:rPr lang="en-US" sz="2200" dirty="0">
                <a:solidFill>
                  <a:srgbClr val="666666"/>
                </a:solidFill>
              </a:rPr>
              <a:t>consulting firms involved with aspects of </a:t>
            </a:r>
            <a:r>
              <a:rPr lang="en-US" sz="2200" dirty="0" smtClean="0">
                <a:solidFill>
                  <a:srgbClr val="666666"/>
                </a:solidFill>
              </a:rPr>
              <a:t>planning</a:t>
            </a:r>
            <a:r>
              <a:rPr lang="en-US" sz="2200" dirty="0">
                <a:solidFill>
                  <a:srgbClr val="666666"/>
                </a:solidFill>
              </a:rPr>
              <a:t>, design, construction, or </a:t>
            </a:r>
            <a:r>
              <a:rPr lang="en-US" sz="2200" dirty="0" smtClean="0">
                <a:solidFill>
                  <a:srgbClr val="666666"/>
                </a:solidFill>
              </a:rPr>
              <a:t>sustainability</a:t>
            </a:r>
          </a:p>
          <a:p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smtClean="0">
                <a:solidFill>
                  <a:srgbClr val="666666"/>
                </a:solidFill>
              </a:rPr>
              <a:t> + Development </a:t>
            </a:r>
            <a:r>
              <a:rPr lang="en-US" sz="2200" dirty="0">
                <a:solidFill>
                  <a:srgbClr val="666666"/>
                </a:solidFill>
              </a:rPr>
              <a:t>of facilities, resources, </a:t>
            </a:r>
            <a:r>
              <a:rPr lang="en-US" sz="2200" dirty="0" smtClean="0">
                <a:solidFill>
                  <a:srgbClr val="666666"/>
                </a:solidFill>
              </a:rPr>
              <a:t>and environmental </a:t>
            </a:r>
            <a:r>
              <a:rPr lang="en-US" sz="2200" dirty="0">
                <a:solidFill>
                  <a:srgbClr val="666666"/>
                </a:solidFill>
              </a:rPr>
              <a:t>controls for </a:t>
            </a:r>
            <a:r>
              <a:rPr lang="en-US" sz="2200" dirty="0" smtClean="0">
                <a:solidFill>
                  <a:srgbClr val="666666"/>
                </a:solidFill>
              </a:rPr>
              <a:t>industrial development</a:t>
            </a:r>
            <a:endParaRPr lang="en-US" sz="2200" dirty="0">
              <a:solidFill>
                <a:srgbClr val="666666"/>
              </a:solidFill>
            </a:endParaRPr>
          </a:p>
          <a:p>
            <a:r>
              <a:rPr lang="en-US" sz="2200" dirty="0" smtClean="0">
                <a:solidFill>
                  <a:srgbClr val="666666"/>
                </a:solidFill>
              </a:rPr>
              <a:t>  + Municipal, </a:t>
            </a:r>
            <a:r>
              <a:rPr lang="en-US" sz="2200" dirty="0">
                <a:solidFill>
                  <a:srgbClr val="666666"/>
                </a:solidFill>
              </a:rPr>
              <a:t>state, or federal agencies</a:t>
            </a:r>
          </a:p>
          <a:p>
            <a:r>
              <a:rPr lang="en-US" sz="2200" dirty="0" smtClean="0">
                <a:solidFill>
                  <a:srgbClr val="666666"/>
                </a:solidFill>
              </a:rPr>
              <a:t>  + Owning </a:t>
            </a:r>
            <a:r>
              <a:rPr lang="en-US" sz="2200" dirty="0">
                <a:solidFill>
                  <a:srgbClr val="666666"/>
                </a:solidFill>
              </a:rPr>
              <a:t>his/her own business</a:t>
            </a:r>
          </a:p>
          <a:p>
            <a:r>
              <a:rPr lang="en-US" sz="2200" dirty="0" smtClean="0">
                <a:solidFill>
                  <a:srgbClr val="666666"/>
                </a:solidFill>
              </a:rPr>
              <a:t>  + Design work</a:t>
            </a:r>
          </a:p>
          <a:p>
            <a:endParaRPr lang="en-US" sz="1400" b="1" dirty="0" smtClean="0">
              <a:solidFill>
                <a:srgbClr val="2A303E"/>
              </a:solidFill>
              <a:latin typeface="Engravers MT"/>
              <a:cs typeface="Engravers MT"/>
            </a:endParaRPr>
          </a:p>
          <a:p>
            <a:r>
              <a:rPr lang="en-US" sz="1800" dirty="0" smtClean="0">
                <a:solidFill>
                  <a:srgbClr val="545454"/>
                </a:solidFill>
                <a:latin typeface="BlairMdITC TT-Medium"/>
                <a:cs typeface="BlairMdITC TT-Medium"/>
              </a:rPr>
              <a:t>Additional Opportunities: </a:t>
            </a:r>
          </a:p>
          <a:p>
            <a:r>
              <a:rPr lang="en-US" sz="2400" b="1" dirty="0">
                <a:solidFill>
                  <a:srgbClr val="545454"/>
                </a:solidFill>
                <a:latin typeface="Helvetica"/>
                <a:cs typeface="Helvetica"/>
              </a:rPr>
              <a:t> </a:t>
            </a:r>
            <a:r>
              <a:rPr lang="en-US" sz="2400" b="1" dirty="0" smtClean="0">
                <a:solidFill>
                  <a:srgbClr val="545454"/>
                </a:solidFill>
                <a:latin typeface="Helvetica"/>
                <a:cs typeface="Helvetica"/>
              </a:rPr>
              <a:t> </a:t>
            </a:r>
            <a:r>
              <a:rPr lang="en-US" sz="2400" dirty="0" smtClean="0">
                <a:solidFill>
                  <a:srgbClr val="757575"/>
                </a:solidFill>
              </a:rPr>
              <a:t>+ Professional </a:t>
            </a:r>
            <a:r>
              <a:rPr lang="en-US" sz="2400" dirty="0">
                <a:solidFill>
                  <a:srgbClr val="757575"/>
                </a:solidFill>
              </a:rPr>
              <a:t>Engineering (PE) license </a:t>
            </a:r>
          </a:p>
          <a:p>
            <a:r>
              <a:rPr lang="en-US" sz="2400" dirty="0" smtClean="0">
                <a:solidFill>
                  <a:srgbClr val="757575"/>
                </a:solidFill>
              </a:rPr>
              <a:t>   + Graduate </a:t>
            </a:r>
            <a:r>
              <a:rPr lang="en-US" sz="2400" dirty="0">
                <a:solidFill>
                  <a:srgbClr val="757575"/>
                </a:solidFill>
              </a:rPr>
              <a:t>school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1043748"/>
            <a:ext cx="7162800" cy="632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4400" spc="300" dirty="0" smtClean="0">
                <a:solidFill>
                  <a:srgbClr val="666666"/>
                </a:solidFill>
                <a:latin typeface="Myriad Pro" pitchFamily="34" charset="0"/>
              </a:rPr>
              <a:t>UPON GRADUATION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6477000" y="1981200"/>
            <a:ext cx="2959100" cy="472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5946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457200" y="1968500"/>
            <a:ext cx="9144000" cy="4889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892314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300" dirty="0" smtClean="0">
                <a:solidFill>
                  <a:srgbClr val="666666"/>
                </a:solidFill>
                <a:latin typeface="Myriad Pro" pitchFamily="34" charset="0"/>
              </a:rPr>
              <a:t>WHERE CEE ALUMNI WORK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6059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2798011"/>
            <a:ext cx="4038600" cy="37551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892314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300" dirty="0" smtClean="0">
                <a:solidFill>
                  <a:srgbClr val="666666"/>
                </a:solidFill>
                <a:latin typeface="Myriad Pro" pitchFamily="34" charset="0"/>
              </a:rPr>
              <a:t>…and BEYOND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1" y="2819400"/>
            <a:ext cx="51815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rgbClr val="2A303E"/>
              </a:solidFill>
            </a:endParaRPr>
          </a:p>
          <a:p>
            <a:pPr marL="290513"/>
            <a:r>
              <a:rPr lang="en-US" sz="2400" dirty="0">
                <a:solidFill>
                  <a:srgbClr val="2A303E"/>
                </a:solidFill>
              </a:rPr>
              <a:t>. </a:t>
            </a:r>
            <a:r>
              <a:rPr lang="en-US" sz="2400" dirty="0" smtClean="0">
                <a:solidFill>
                  <a:srgbClr val="2A303E"/>
                </a:solidFill>
              </a:rPr>
              <a:t>GLOBALIZATION</a:t>
            </a:r>
          </a:p>
          <a:p>
            <a:pPr marL="290513"/>
            <a:endParaRPr lang="en-US" sz="800" dirty="0">
              <a:solidFill>
                <a:srgbClr val="2A303E"/>
              </a:solidFill>
            </a:endParaRPr>
          </a:p>
          <a:p>
            <a:pPr marL="290513"/>
            <a:r>
              <a:rPr lang="en-US" sz="2400" dirty="0">
                <a:solidFill>
                  <a:srgbClr val="2A303E"/>
                </a:solidFill>
              </a:rPr>
              <a:t>. </a:t>
            </a:r>
            <a:r>
              <a:rPr lang="en-US" sz="2400" dirty="0" smtClean="0">
                <a:solidFill>
                  <a:srgbClr val="2A303E"/>
                </a:solidFill>
              </a:rPr>
              <a:t>POPULATION DYNAMICS</a:t>
            </a:r>
          </a:p>
          <a:p>
            <a:pPr marL="290513"/>
            <a:endParaRPr lang="en-US" sz="800" dirty="0">
              <a:solidFill>
                <a:srgbClr val="2A303E"/>
              </a:solidFill>
            </a:endParaRPr>
          </a:p>
          <a:p>
            <a:pPr marL="290513"/>
            <a:r>
              <a:rPr lang="en-US" sz="2400" dirty="0">
                <a:solidFill>
                  <a:srgbClr val="2A303E"/>
                </a:solidFill>
              </a:rPr>
              <a:t>. </a:t>
            </a:r>
            <a:r>
              <a:rPr lang="en-US" sz="2400" dirty="0" smtClean="0">
                <a:solidFill>
                  <a:srgbClr val="2A303E"/>
                </a:solidFill>
              </a:rPr>
              <a:t>ENVIRONMENTAL CONCERNS</a:t>
            </a:r>
          </a:p>
          <a:p>
            <a:pPr marL="290513"/>
            <a:endParaRPr lang="en-US" sz="800" dirty="0">
              <a:solidFill>
                <a:srgbClr val="2A303E"/>
              </a:solidFill>
            </a:endParaRPr>
          </a:p>
          <a:p>
            <a:pPr marL="290513"/>
            <a:r>
              <a:rPr lang="en-US" sz="2400" dirty="0">
                <a:solidFill>
                  <a:srgbClr val="2A303E"/>
                </a:solidFill>
              </a:rPr>
              <a:t>. </a:t>
            </a:r>
            <a:r>
              <a:rPr lang="en-US" sz="2400" dirty="0" smtClean="0">
                <a:solidFill>
                  <a:srgbClr val="2A303E"/>
                </a:solidFill>
              </a:rPr>
              <a:t>TECHNILOGICAL REVOLUTION</a:t>
            </a:r>
          </a:p>
          <a:p>
            <a:pPr marL="290513"/>
            <a:endParaRPr lang="en-US" sz="800" dirty="0">
              <a:solidFill>
                <a:srgbClr val="2A303E"/>
              </a:solidFill>
            </a:endParaRPr>
          </a:p>
          <a:p>
            <a:pPr marL="290513"/>
            <a:r>
              <a:rPr lang="en-US" sz="2400" dirty="0">
                <a:solidFill>
                  <a:srgbClr val="2A303E"/>
                </a:solidFill>
              </a:rPr>
              <a:t>. </a:t>
            </a:r>
            <a:r>
              <a:rPr lang="en-US" sz="2400" dirty="0" smtClean="0">
                <a:solidFill>
                  <a:srgbClr val="2A303E"/>
                </a:solidFill>
              </a:rPr>
              <a:t>URBAN DEVELOPMENT</a:t>
            </a:r>
            <a:endParaRPr lang="en-US" sz="2400" dirty="0">
              <a:solidFill>
                <a:srgbClr val="2A303E"/>
              </a:solidFill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6477000"/>
            <a:ext cx="434340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U.S. Department of Labor, Bureau of Labor Statistics. </a:t>
            </a:r>
            <a:endParaRPr lang="en-US" baseline="30000" dirty="0" smtClean="0"/>
          </a:p>
          <a:p>
            <a:r>
              <a:rPr lang="en-US" baseline="30000" dirty="0" smtClean="0"/>
              <a:t>(</a:t>
            </a:r>
            <a:r>
              <a:rPr lang="en-US" baseline="30000" dirty="0"/>
              <a:t>NOTE:  Projected Employment)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1985427"/>
            <a:ext cx="89916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45454"/>
                </a:solidFill>
              </a:rPr>
              <a:t>The need for civil and environmental engineers will continue to increase in future decades due to: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9909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848380"/>
            <a:ext cx="7620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spc="300" dirty="0" smtClean="0">
                <a:solidFill>
                  <a:srgbClr val="666666"/>
                </a:solidFill>
                <a:latin typeface="Myriad Pro" pitchFamily="34" charset="0"/>
              </a:rPr>
              <a:t>QUESTIONS?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pic>
        <p:nvPicPr>
          <p:cNvPr id="5" name="Picture 4" descr="buzzDesigns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3505200" y="3235037"/>
            <a:ext cx="3200400" cy="3927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816114"/>
            <a:ext cx="46707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spc="300" dirty="0" smtClean="0">
                <a:solidFill>
                  <a:srgbClr val="666666"/>
                </a:solidFill>
                <a:latin typeface="Myriad Pro" pitchFamily="34" charset="0"/>
              </a:rPr>
              <a:t>SOME CEE FACTS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44726" y="7228661"/>
            <a:ext cx="2205300" cy="543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baseline="30000" dirty="0" smtClean="0">
                <a:solidFill>
                  <a:srgbClr val="FABA00"/>
                </a:solidFill>
                <a:latin typeface="Myriad-Bold"/>
              </a:rPr>
              <a:t>OVERVIEW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2057400"/>
            <a:ext cx="71628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 Semibold"/>
                <a:cs typeface="Myriad Pro Semibold"/>
              </a:rPr>
              <a:t>+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Semibold"/>
                <a:cs typeface="Myriad Pro Semibold"/>
              </a:rPr>
              <a:t>2012 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 Semibold"/>
                <a:cs typeface="Myriad Pro Semibold"/>
              </a:rPr>
              <a:t>U.S. News &amp; World Report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 Semibold"/>
                <a:cs typeface="Myriad Pro Semibold"/>
              </a:rPr>
              <a:t>undergraduate program rankings</a:t>
            </a:r>
          </a:p>
          <a:p>
            <a:pPr marL="688975" indent="-350838">
              <a:buFont typeface="Arial"/>
              <a:buChar char="•"/>
            </a:pPr>
            <a:r>
              <a:rPr lang="nl-NL" sz="2400" dirty="0">
                <a:solidFill>
                  <a:srgbClr val="666666"/>
                </a:solidFill>
                <a:latin typeface="Myriad Pro"/>
                <a:cs typeface="Myriad Pro"/>
              </a:rPr>
              <a:t>CE  3rd in the </a:t>
            </a:r>
            <a:r>
              <a:rPr lang="nl-NL" sz="2400" dirty="0" err="1">
                <a:solidFill>
                  <a:srgbClr val="666666"/>
                </a:solidFill>
                <a:latin typeface="Myriad Pro"/>
                <a:cs typeface="Myriad Pro"/>
              </a:rPr>
              <a:t>nation</a:t>
            </a:r>
            <a:endParaRPr lang="nl-NL" sz="2400" dirty="0">
              <a:solidFill>
                <a:srgbClr val="666666"/>
              </a:solidFill>
              <a:latin typeface="Myriad Pro"/>
              <a:cs typeface="Myriad Pro"/>
            </a:endParaRPr>
          </a:p>
          <a:p>
            <a:pPr marL="688975" indent="-350838">
              <a:buFont typeface="Arial"/>
              <a:buChar char="•"/>
            </a:pPr>
            <a:r>
              <a:rPr lang="en-US" sz="2400" dirty="0" err="1">
                <a:solidFill>
                  <a:srgbClr val="666666"/>
                </a:solidFill>
                <a:latin typeface="Myriad Pro"/>
                <a:cs typeface="Myriad Pro"/>
              </a:rPr>
              <a:t>EnvE</a:t>
            </a:r>
            <a:r>
              <a:rPr lang="en-US" sz="2400" dirty="0">
                <a:solidFill>
                  <a:srgbClr val="666666"/>
                </a:solidFill>
                <a:latin typeface="Myriad Pro"/>
                <a:cs typeface="Myriad Pro"/>
              </a:rPr>
              <a:t>  3rd in the nation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Semibold"/>
                <a:cs typeface="Myriad Pro Semibold"/>
              </a:rPr>
              <a:t>+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 Semibold"/>
                <a:cs typeface="Myriad Pro Semibold"/>
              </a:rPr>
              <a:t>Enrollment</a:t>
            </a:r>
            <a:r>
              <a:rPr lang="en-US" sz="2800" dirty="0" smtClean="0">
                <a:solidFill>
                  <a:srgbClr val="EEA420"/>
                </a:solidFill>
                <a:latin typeface="Myriad Pro Semibold"/>
                <a:cs typeface="Myriad Pro Semibold"/>
              </a:rPr>
              <a:t> </a:t>
            </a:r>
            <a:endParaRPr lang="en-US" sz="2800" dirty="0">
              <a:solidFill>
                <a:srgbClr val="EEA420"/>
              </a:solidFill>
              <a:latin typeface="Myriad Pro Semibold"/>
              <a:cs typeface="Myriad Pro Semibold"/>
            </a:endParaRPr>
          </a:p>
          <a:p>
            <a:pPr marL="342900" indent="346075">
              <a:buFont typeface="Arial"/>
              <a:buChar char="•"/>
            </a:pPr>
            <a:r>
              <a:rPr lang="en-US" sz="2400" dirty="0" smtClean="0">
                <a:solidFill>
                  <a:srgbClr val="666666"/>
                </a:solidFill>
                <a:latin typeface="Myriad Pro"/>
                <a:cs typeface="Myriad Pro"/>
              </a:rPr>
              <a:t>879 Undergraduates</a:t>
            </a:r>
            <a:endParaRPr lang="en-US" sz="2400" dirty="0">
              <a:solidFill>
                <a:srgbClr val="666666"/>
              </a:solidFill>
              <a:latin typeface="Myriad Pro"/>
              <a:cs typeface="Myriad Pro"/>
            </a:endParaRPr>
          </a:p>
          <a:p>
            <a:pPr marL="342900" indent="346075">
              <a:buFont typeface="Arial"/>
              <a:buChar char="•"/>
            </a:pPr>
            <a:r>
              <a:rPr lang="en-US" sz="2400" dirty="0" smtClean="0">
                <a:solidFill>
                  <a:srgbClr val="666666"/>
                </a:solidFill>
                <a:latin typeface="Myriad Pro"/>
                <a:cs typeface="Myriad Pro"/>
              </a:rPr>
              <a:t>360 Graduates</a:t>
            </a:r>
            <a:endParaRPr lang="en-US" sz="2400" dirty="0">
              <a:solidFill>
                <a:srgbClr val="666666"/>
              </a:solidFill>
              <a:latin typeface="Myriad Pro"/>
              <a:cs typeface="Myriad Pro"/>
            </a:endParaRPr>
          </a:p>
          <a:p>
            <a:pPr marL="693738" indent="-355600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666666"/>
                </a:solidFill>
                <a:latin typeface="Myriad Pro"/>
                <a:cs typeface="Myriad Pro"/>
              </a:rPr>
              <a:t>63 Faculty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rgbClr val="404040"/>
                </a:solidFill>
                <a:latin typeface="Myriad Pro"/>
                <a:cs typeface="Myriad Pro"/>
              </a:rPr>
              <a:t>+ </a:t>
            </a:r>
            <a:r>
              <a:rPr lang="en-US" sz="2800" dirty="0" smtClean="0">
                <a:solidFill>
                  <a:srgbClr val="404040"/>
                </a:solidFill>
                <a:latin typeface="Myriad Pro Semibold"/>
                <a:cs typeface="Myriad Pro Semibold"/>
              </a:rPr>
              <a:t>$</a:t>
            </a:r>
            <a:r>
              <a:rPr lang="en-US" sz="2800" dirty="0">
                <a:solidFill>
                  <a:srgbClr val="404040"/>
                </a:solidFill>
                <a:latin typeface="Myriad Pro Semibold"/>
                <a:cs typeface="Myriad Pro Semibold"/>
              </a:rPr>
              <a:t>11 Million in </a:t>
            </a:r>
            <a:r>
              <a:rPr lang="en-US" sz="2800" dirty="0" smtClean="0">
                <a:solidFill>
                  <a:srgbClr val="404040"/>
                </a:solidFill>
                <a:latin typeface="Myriad Pro Semibold"/>
                <a:cs typeface="Myriad Pro Semibold"/>
              </a:rPr>
              <a:t>Sponsored Research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404040"/>
                </a:solidFill>
                <a:latin typeface="Myriad Pro"/>
                <a:cs typeface="Myriad Pro"/>
              </a:rPr>
              <a:t>+ </a:t>
            </a:r>
            <a:r>
              <a:rPr lang="en-US" sz="2800" dirty="0" smtClean="0">
                <a:solidFill>
                  <a:srgbClr val="404040"/>
                </a:solidFill>
                <a:latin typeface="Myriad Pro Semibold"/>
                <a:cs typeface="Myriad Pro Semibold"/>
              </a:rPr>
              <a:t>more </a:t>
            </a:r>
            <a:r>
              <a:rPr lang="en-US" sz="2800" dirty="0">
                <a:solidFill>
                  <a:srgbClr val="404040"/>
                </a:solidFill>
                <a:latin typeface="Myriad Pro Semibold"/>
                <a:cs typeface="Myriad Pro Semibold"/>
              </a:rPr>
              <a:t>than 9,700 </a:t>
            </a:r>
            <a:r>
              <a:rPr lang="en-US" sz="2800" dirty="0" smtClean="0">
                <a:solidFill>
                  <a:srgbClr val="404040"/>
                </a:solidFill>
                <a:latin typeface="Myriad Pro Semibold"/>
                <a:cs typeface="Myriad Pro Semibold"/>
              </a:rPr>
              <a:t>Alumni</a:t>
            </a:r>
            <a:endParaRPr lang="en-US" sz="2800" dirty="0">
              <a:solidFill>
                <a:srgbClr val="404040"/>
              </a:solidFill>
              <a:latin typeface="Myriad Pro Semibold"/>
              <a:cs typeface="Myriad Pro Semibold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7772400" y="1981200"/>
            <a:ext cx="1943100" cy="485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721" y="2133600"/>
            <a:ext cx="4907279" cy="4352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EEA420"/>
                </a:solidFill>
                <a:latin typeface="Myriad Pro"/>
                <a:cs typeface="Myriad Pro"/>
              </a:rPr>
              <a:t>Undergrad Stats: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800" dirty="0" smtClean="0">
                <a:latin typeface="Myriad Pro"/>
                <a:cs typeface="Myriad Pro"/>
              </a:rPr>
              <a:t>+  Male</a:t>
            </a:r>
            <a:r>
              <a:rPr lang="en-US" sz="2800" dirty="0">
                <a:latin typeface="Myriad Pro"/>
                <a:cs typeface="Myriad Pro"/>
              </a:rPr>
              <a:t>:  </a:t>
            </a:r>
            <a:r>
              <a:rPr lang="en-US" sz="2800" dirty="0" smtClean="0">
                <a:latin typeface="Myriad Pro"/>
                <a:cs typeface="Myriad Pro"/>
              </a:rPr>
              <a:t>72%</a:t>
            </a:r>
          </a:p>
          <a:p>
            <a:pPr marL="0" indent="0">
              <a:lnSpc>
                <a:spcPct val="110000"/>
              </a:lnSpc>
              <a:buNone/>
            </a:pPr>
            <a:endParaRPr lang="en-US" sz="800" dirty="0">
              <a:latin typeface="Myriad Pro"/>
              <a:cs typeface="Myriad Pro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800" dirty="0" smtClean="0">
                <a:latin typeface="Myriad Pro"/>
                <a:cs typeface="Myriad Pro"/>
              </a:rPr>
              <a:t>+  Female</a:t>
            </a:r>
            <a:r>
              <a:rPr lang="en-US" sz="2800" dirty="0">
                <a:latin typeface="Myriad Pro"/>
                <a:cs typeface="Myriad Pro"/>
              </a:rPr>
              <a:t>:  </a:t>
            </a:r>
            <a:r>
              <a:rPr lang="en-US" sz="2800" dirty="0" smtClean="0">
                <a:latin typeface="Myriad Pro"/>
                <a:cs typeface="Myriad Pro"/>
              </a:rPr>
              <a:t>28%</a:t>
            </a:r>
          </a:p>
          <a:p>
            <a:pPr marL="0" indent="0">
              <a:lnSpc>
                <a:spcPct val="110000"/>
              </a:lnSpc>
              <a:buNone/>
            </a:pPr>
            <a:endParaRPr lang="en-US" sz="800" dirty="0">
              <a:latin typeface="Myriad Pro"/>
              <a:cs typeface="Myriad Pro"/>
            </a:endParaRPr>
          </a:p>
          <a:p>
            <a:pPr marL="338138" indent="-338138">
              <a:lnSpc>
                <a:spcPct val="110000"/>
              </a:lnSpc>
              <a:buNone/>
            </a:pPr>
            <a:r>
              <a:rPr lang="en-US" sz="2800" dirty="0" smtClean="0">
                <a:latin typeface="Myriad Pro"/>
                <a:cs typeface="Myriad Pro"/>
              </a:rPr>
              <a:t>+  27% </a:t>
            </a:r>
            <a:r>
              <a:rPr lang="en-US" sz="2800" dirty="0">
                <a:latin typeface="Myriad Pro"/>
                <a:cs typeface="Myriad Pro"/>
              </a:rPr>
              <a:t>of CEE students </a:t>
            </a:r>
            <a:r>
              <a:rPr lang="en-US" sz="2800" dirty="0" smtClean="0">
                <a:latin typeface="Myriad Pro"/>
                <a:cs typeface="Myriad Pro"/>
              </a:rPr>
              <a:t>are in the Co</a:t>
            </a:r>
            <a:r>
              <a:rPr lang="en-US" sz="2800" dirty="0">
                <a:latin typeface="Myriad Pro"/>
                <a:cs typeface="Myriad Pro"/>
              </a:rPr>
              <a:t>-</a:t>
            </a:r>
            <a:r>
              <a:rPr lang="en-US" sz="2800" dirty="0" smtClean="0">
                <a:latin typeface="Myriad Pro"/>
                <a:cs typeface="Myriad Pro"/>
              </a:rPr>
              <a:t>op program</a:t>
            </a:r>
          </a:p>
          <a:p>
            <a:pPr marL="338138" indent="-338138">
              <a:lnSpc>
                <a:spcPct val="110000"/>
              </a:lnSpc>
              <a:buNone/>
            </a:pPr>
            <a:endParaRPr lang="en-US" sz="800" dirty="0" smtClean="0">
              <a:latin typeface="Myriad Pro"/>
              <a:cs typeface="Myriad Pro"/>
            </a:endParaRPr>
          </a:p>
          <a:p>
            <a:pPr marL="338138" indent="-338138">
              <a:lnSpc>
                <a:spcPct val="110000"/>
              </a:lnSpc>
              <a:buNone/>
            </a:pPr>
            <a:r>
              <a:rPr lang="en-US" sz="2800" dirty="0" smtClean="0">
                <a:latin typeface="Myriad Pro"/>
                <a:cs typeface="Myriad Pro"/>
              </a:rPr>
              <a:t>+  218 bachelor’s degrees awarded (2010-11)</a:t>
            </a:r>
            <a:endParaRPr lang="en-US" sz="2800" dirty="0">
              <a:latin typeface="Myriad Pro"/>
              <a:cs typeface="Myriad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762000"/>
            <a:ext cx="46961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spc="300" dirty="0" smtClean="0">
                <a:solidFill>
                  <a:srgbClr val="666666"/>
                </a:solidFill>
                <a:latin typeface="Myriad Pro" pitchFamily="34" charset="0"/>
              </a:rPr>
              <a:t>MORE CEE FACTS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b="-5504"/>
          <a:stretch/>
        </p:blipFill>
        <p:spPr>
          <a:xfrm>
            <a:off x="6111638" y="2133600"/>
            <a:ext cx="3641962" cy="46024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44726" y="7228661"/>
            <a:ext cx="2208874" cy="5437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baseline="30000" dirty="0" smtClean="0">
                <a:solidFill>
                  <a:srgbClr val="FABA00"/>
                </a:solidFill>
                <a:latin typeface="Myriad-Bold"/>
              </a:rPr>
              <a:t>OVERVIEW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389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762000"/>
            <a:ext cx="762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spc="300" dirty="0" smtClean="0">
                <a:solidFill>
                  <a:srgbClr val="666666"/>
                </a:solidFill>
                <a:latin typeface="Myriad Pro" pitchFamily="34" charset="0"/>
              </a:rPr>
              <a:t>CEE AFFINITY GROUPS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91400" y="7228661"/>
            <a:ext cx="2295669" cy="543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baseline="30000" dirty="0" smtClean="0">
                <a:solidFill>
                  <a:srgbClr val="FABA00"/>
                </a:solidFill>
                <a:latin typeface="Myriad-Bold"/>
              </a:rPr>
              <a:t>RESEARCH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524000" y="1828800"/>
            <a:ext cx="1219200" cy="523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9400" y="1828800"/>
            <a:ext cx="7248847" cy="523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666666"/>
                </a:solidFill>
                <a:latin typeface="Myriad Pro"/>
                <a:cs typeface="Myriad Pro Semibold"/>
              </a:rPr>
              <a:t>+</a:t>
            </a:r>
            <a:r>
              <a:rPr lang="en-US" sz="3000" dirty="0" smtClean="0">
                <a:solidFill>
                  <a:srgbClr val="666666"/>
                </a:solidFill>
                <a:latin typeface="Myriad Pro"/>
                <a:cs typeface="Myriad Pro"/>
              </a:rPr>
              <a:t>  </a:t>
            </a:r>
            <a:r>
              <a:rPr lang="en-US" sz="3000" dirty="0">
                <a:solidFill>
                  <a:srgbClr val="666666"/>
                </a:solidFill>
                <a:latin typeface="Myriad Pro"/>
                <a:cs typeface="Myriad Pro Semibold"/>
              </a:rPr>
              <a:t>Construction </a:t>
            </a:r>
            <a:endParaRPr lang="en-US" sz="3000" dirty="0" smtClean="0">
              <a:solidFill>
                <a:srgbClr val="666666"/>
              </a:solidFill>
              <a:latin typeface="Myriad Pro"/>
              <a:cs typeface="Myriad Pro Semibold"/>
            </a:endParaRPr>
          </a:p>
          <a:p>
            <a:pPr marL="398463">
              <a:lnSpc>
                <a:spcPct val="70000"/>
              </a:lnSpc>
            </a:pPr>
            <a:r>
              <a:rPr lang="en-US" sz="3000" dirty="0" smtClean="0">
                <a:solidFill>
                  <a:srgbClr val="666666"/>
                </a:solidFill>
                <a:latin typeface="Myriad Pro"/>
                <a:cs typeface="Myriad Pro Semibold"/>
              </a:rPr>
              <a:t>Engineering</a:t>
            </a:r>
            <a:endParaRPr lang="en-US" sz="3000" dirty="0">
              <a:solidFill>
                <a:srgbClr val="666666"/>
              </a:solidFill>
              <a:latin typeface="Myriad Pro"/>
              <a:cs typeface="Myriad Pro Semibold"/>
            </a:endParaRPr>
          </a:p>
          <a:p>
            <a:pPr>
              <a:lnSpc>
                <a:spcPct val="130000"/>
              </a:lnSpc>
            </a:pPr>
            <a:r>
              <a:rPr lang="en-US" sz="3000" dirty="0">
                <a:solidFill>
                  <a:srgbClr val="666666"/>
                </a:solidFill>
                <a:latin typeface="Myriad Pro"/>
                <a:cs typeface="Myriad Pro Semibold"/>
              </a:rPr>
              <a:t>+</a:t>
            </a:r>
            <a:r>
              <a:rPr lang="en-US" sz="3000" dirty="0" smtClean="0">
                <a:solidFill>
                  <a:srgbClr val="666666"/>
                </a:solidFill>
                <a:latin typeface="Myriad Pro"/>
                <a:cs typeface="Myriad Pro Semibold"/>
              </a:rPr>
              <a:t>  </a:t>
            </a:r>
            <a:r>
              <a:rPr lang="en-US" sz="3000" dirty="0">
                <a:solidFill>
                  <a:srgbClr val="EEA420"/>
                </a:solidFill>
                <a:latin typeface="Myriad Pro"/>
                <a:cs typeface="Myriad Pro Semibold"/>
              </a:rPr>
              <a:t>Environmental </a:t>
            </a:r>
            <a:endParaRPr lang="en-US" sz="3000" dirty="0" smtClean="0">
              <a:solidFill>
                <a:srgbClr val="EEA420"/>
              </a:solidFill>
              <a:latin typeface="Myriad Pro"/>
              <a:cs typeface="Myriad Pro Semibold"/>
            </a:endParaRPr>
          </a:p>
          <a:p>
            <a:pPr marL="398463">
              <a:lnSpc>
                <a:spcPct val="70000"/>
              </a:lnSpc>
            </a:pPr>
            <a:r>
              <a:rPr lang="en-US" sz="3000" dirty="0" smtClean="0">
                <a:solidFill>
                  <a:srgbClr val="EEA420"/>
                </a:solidFill>
                <a:latin typeface="Myriad Pro"/>
                <a:cs typeface="Myriad Pro Semibold"/>
              </a:rPr>
              <a:t>Engineering</a:t>
            </a:r>
          </a:p>
          <a:p>
            <a:pPr>
              <a:lnSpc>
                <a:spcPct val="130000"/>
              </a:lnSpc>
            </a:pPr>
            <a:r>
              <a:rPr lang="en-US" sz="3000" dirty="0" smtClean="0">
                <a:solidFill>
                  <a:srgbClr val="666666"/>
                </a:solidFill>
                <a:latin typeface="Myriad Pro"/>
                <a:cs typeface="Myriad Pro Semibold"/>
              </a:rPr>
              <a:t>+  </a:t>
            </a:r>
            <a:r>
              <a:rPr lang="en-US" sz="3000" dirty="0">
                <a:solidFill>
                  <a:srgbClr val="666666"/>
                </a:solidFill>
                <a:latin typeface="Myriad Pro"/>
                <a:cs typeface="Myriad Pro Semibold"/>
              </a:rPr>
              <a:t>Environmental </a:t>
            </a:r>
            <a:r>
              <a:rPr lang="en-US" sz="3000" dirty="0" smtClean="0">
                <a:solidFill>
                  <a:srgbClr val="666666"/>
                </a:solidFill>
                <a:latin typeface="Myriad Pro"/>
                <a:cs typeface="Myriad Pro Semibold"/>
              </a:rPr>
              <a:t>Fluid</a:t>
            </a:r>
          </a:p>
          <a:p>
            <a:pPr marL="398463">
              <a:lnSpc>
                <a:spcPct val="70000"/>
              </a:lnSpc>
            </a:pPr>
            <a:r>
              <a:rPr lang="en-US" sz="3000" dirty="0" smtClean="0">
                <a:solidFill>
                  <a:srgbClr val="666666"/>
                </a:solidFill>
                <a:latin typeface="Myriad Pro"/>
                <a:cs typeface="Myriad Pro Semibold"/>
              </a:rPr>
              <a:t>Mechanics and Water Resources</a:t>
            </a:r>
          </a:p>
          <a:p>
            <a:pPr>
              <a:lnSpc>
                <a:spcPts val="4800"/>
              </a:lnSpc>
            </a:pPr>
            <a:r>
              <a:rPr lang="en-US" sz="3000" dirty="0">
                <a:solidFill>
                  <a:srgbClr val="666666"/>
                </a:solidFill>
                <a:latin typeface="Myriad Pro"/>
                <a:cs typeface="Myriad Pro Semibold"/>
              </a:rPr>
              <a:t>+</a:t>
            </a:r>
            <a:r>
              <a:rPr lang="en-US" sz="3000" dirty="0" smtClean="0">
                <a:solidFill>
                  <a:srgbClr val="666666"/>
                </a:solidFill>
                <a:latin typeface="Myriad Pro"/>
                <a:cs typeface="Myriad Pro Semibold"/>
              </a:rPr>
              <a:t>  </a:t>
            </a:r>
            <a:r>
              <a:rPr lang="en-US" sz="3000" dirty="0" err="1">
                <a:solidFill>
                  <a:srgbClr val="EEA420"/>
                </a:solidFill>
                <a:latin typeface="Myriad Pro"/>
                <a:cs typeface="Myriad Pro Semibold"/>
              </a:rPr>
              <a:t>Geosystems</a:t>
            </a:r>
            <a:r>
              <a:rPr lang="en-US" sz="3000" dirty="0">
                <a:solidFill>
                  <a:srgbClr val="EEA420"/>
                </a:solidFill>
                <a:latin typeface="Myriad Pro"/>
                <a:cs typeface="Myriad Pro Semibold"/>
              </a:rPr>
              <a:t> Engineering</a:t>
            </a:r>
            <a:br>
              <a:rPr lang="en-US" sz="3000" dirty="0">
                <a:solidFill>
                  <a:srgbClr val="EEA420"/>
                </a:solidFill>
                <a:latin typeface="Myriad Pro"/>
                <a:cs typeface="Myriad Pro Semibold"/>
              </a:rPr>
            </a:br>
            <a:r>
              <a:rPr lang="en-US" sz="3000" dirty="0" smtClean="0">
                <a:solidFill>
                  <a:srgbClr val="666666"/>
                </a:solidFill>
                <a:latin typeface="Myriad Pro"/>
                <a:cs typeface="Myriad Pro Semibold"/>
              </a:rPr>
              <a:t>+  </a:t>
            </a:r>
            <a:r>
              <a:rPr lang="en-US" sz="3000" dirty="0">
                <a:solidFill>
                  <a:srgbClr val="666666"/>
                </a:solidFill>
                <a:latin typeface="Myriad Pro"/>
                <a:cs typeface="Myriad Pro Semibold"/>
              </a:rPr>
              <a:t>Structural Engineering, </a:t>
            </a:r>
            <a:endParaRPr lang="en-US" sz="3000" dirty="0" smtClean="0">
              <a:solidFill>
                <a:srgbClr val="666666"/>
              </a:solidFill>
              <a:latin typeface="Myriad Pro"/>
              <a:cs typeface="Myriad Pro Semibold"/>
            </a:endParaRPr>
          </a:p>
          <a:p>
            <a:pPr marL="398463">
              <a:lnSpc>
                <a:spcPct val="70000"/>
              </a:lnSpc>
            </a:pPr>
            <a:r>
              <a:rPr lang="en-US" sz="3000" dirty="0" smtClean="0">
                <a:solidFill>
                  <a:srgbClr val="666666"/>
                </a:solidFill>
                <a:latin typeface="Myriad Pro"/>
                <a:cs typeface="Myriad Pro Semibold"/>
              </a:rPr>
              <a:t>Mechanics and Materials</a:t>
            </a:r>
          </a:p>
          <a:p>
            <a:pPr>
              <a:lnSpc>
                <a:spcPts val="4800"/>
              </a:lnSpc>
            </a:pPr>
            <a:r>
              <a:rPr lang="en-US" sz="3000" dirty="0">
                <a:solidFill>
                  <a:srgbClr val="666666"/>
                </a:solidFill>
                <a:latin typeface="Myriad Pro"/>
                <a:cs typeface="Myriad Pro Semibold"/>
              </a:rPr>
              <a:t>+</a:t>
            </a:r>
            <a:r>
              <a:rPr lang="en-US" sz="3000" dirty="0" smtClean="0">
                <a:solidFill>
                  <a:srgbClr val="666666"/>
                </a:solidFill>
                <a:latin typeface="Myriad Pro"/>
                <a:cs typeface="Myriad Pro Semibold"/>
              </a:rPr>
              <a:t>  </a:t>
            </a:r>
            <a:r>
              <a:rPr lang="en-US" sz="3000" dirty="0">
                <a:solidFill>
                  <a:srgbClr val="EEA420"/>
                </a:solidFill>
                <a:latin typeface="Myriad Pro"/>
                <a:cs typeface="Myriad Pro Semibold"/>
              </a:rPr>
              <a:t>Transportation Systems </a:t>
            </a:r>
            <a:endParaRPr lang="en-US" sz="3000" dirty="0" smtClean="0">
              <a:solidFill>
                <a:srgbClr val="EEA420"/>
              </a:solidFill>
              <a:latin typeface="Myriad Pro"/>
              <a:cs typeface="Myriad Pro Semibold"/>
            </a:endParaRPr>
          </a:p>
          <a:p>
            <a:pPr marL="398463">
              <a:lnSpc>
                <a:spcPct val="70000"/>
              </a:lnSpc>
            </a:pPr>
            <a:r>
              <a:rPr lang="en-US" sz="3000" dirty="0" smtClean="0">
                <a:solidFill>
                  <a:srgbClr val="EEA420"/>
                </a:solidFill>
                <a:latin typeface="Myriad Pro"/>
                <a:cs typeface="Myriad Pro Semibold"/>
              </a:rPr>
              <a:t>Engineering</a:t>
            </a:r>
            <a:endParaRPr lang="en-US" sz="3000" dirty="0">
              <a:solidFill>
                <a:srgbClr val="EEA420"/>
              </a:solidFill>
              <a:latin typeface="Myriad Pro"/>
              <a:cs typeface="Myriad Pro Semibold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33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848380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300" dirty="0" smtClean="0">
                <a:solidFill>
                  <a:srgbClr val="666666"/>
                </a:solidFill>
                <a:latin typeface="Myriad Pro" pitchFamily="34" charset="0"/>
              </a:rPr>
              <a:t>CONSTRUCTION ENGINEERING</a:t>
            </a:r>
            <a:endParaRPr lang="en-US" sz="4000" spc="300" dirty="0">
              <a:solidFill>
                <a:schemeClr val="bg1">
                  <a:lumMod val="95000"/>
                </a:schemeClr>
              </a:solidFill>
              <a:latin typeface="Myriad Pro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81800" y="7228661"/>
            <a:ext cx="2939324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baseline="30000" dirty="0" smtClean="0">
                <a:solidFill>
                  <a:srgbClr val="FABA00"/>
                </a:solidFill>
                <a:latin typeface="Myriad-Bold"/>
              </a:rPr>
              <a:t>CONSTRUCTION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905000"/>
            <a:ext cx="51054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yriad Pro"/>
                <a:cs typeface="Myriad Pro"/>
              </a:rPr>
              <a:t>Construction Engineering employs projects in: 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Myriad Pro"/>
                <a:cs typeface="Myriad Pro"/>
              </a:rPr>
              <a:t>construction </a:t>
            </a:r>
            <a:r>
              <a:rPr lang="en-US" sz="2600" dirty="0">
                <a:latin typeface="Myriad Pro"/>
                <a:cs typeface="Myriad Pro"/>
              </a:rPr>
              <a:t>information technology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Myriad Pro"/>
                <a:cs typeface="Myriad Pro"/>
              </a:rPr>
              <a:t>infrastructure </a:t>
            </a:r>
            <a:r>
              <a:rPr lang="en-US" sz="2600" dirty="0">
                <a:latin typeface="Myriad Pro"/>
                <a:cs typeface="Myriad Pro"/>
              </a:rPr>
              <a:t>sensors and sensor systems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Myriad Pro"/>
                <a:cs typeface="Myriad Pro"/>
              </a:rPr>
              <a:t>construction </a:t>
            </a:r>
            <a:r>
              <a:rPr lang="en-US" sz="2600" dirty="0">
                <a:latin typeface="Myriad Pro"/>
                <a:cs typeface="Myriad Pro"/>
              </a:rPr>
              <a:t>data modeling </a:t>
            </a:r>
            <a:r>
              <a:rPr lang="en-US" sz="2600" dirty="0" smtClean="0">
                <a:latin typeface="Myriad Pro"/>
                <a:cs typeface="Myriad Pro"/>
              </a:rPr>
              <a:t> and </a:t>
            </a:r>
            <a:r>
              <a:rPr lang="en-US" sz="2600" dirty="0">
                <a:latin typeface="Myriad Pro"/>
                <a:cs typeface="Myriad Pro"/>
              </a:rPr>
              <a:t>visualization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Myriad Pro"/>
                <a:cs typeface="Myriad Pro"/>
              </a:rPr>
              <a:t>knowledge </a:t>
            </a:r>
            <a:r>
              <a:rPr lang="en-US" sz="2600" dirty="0">
                <a:latin typeface="Myriad Pro"/>
                <a:cs typeface="Myriad Pro"/>
              </a:rPr>
              <a:t>management for decision </a:t>
            </a:r>
            <a:r>
              <a:rPr lang="en-US" sz="2600" dirty="0" smtClean="0">
                <a:latin typeface="Myriad Pro"/>
                <a:cs typeface="Myriad Pro"/>
              </a:rPr>
              <a:t>support systems and </a:t>
            </a:r>
            <a:r>
              <a:rPr lang="en-US" sz="2600" dirty="0">
                <a:latin typeface="Myriad Pro"/>
                <a:cs typeface="Myriad Pro"/>
              </a:rPr>
              <a:t>other advanced technology-based areas</a:t>
            </a:r>
            <a:r>
              <a:rPr lang="en-US" sz="2600" dirty="0" smtClean="0">
                <a:latin typeface="Myriad Pro"/>
                <a:cs typeface="Myriad Pro"/>
              </a:rPr>
              <a:t>.</a:t>
            </a:r>
            <a:endParaRPr lang="en-US" sz="2600" dirty="0">
              <a:latin typeface="Myriad Pro"/>
              <a:cs typeface="Myriad Pro"/>
            </a:endParaRPr>
          </a:p>
        </p:txBody>
      </p:sp>
      <p:pic>
        <p:nvPicPr>
          <p:cNvPr id="10" name="Picture 9" descr="DSCN080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r="-5126" b="-10671"/>
          <a:stretch/>
        </p:blipFill>
        <p:spPr>
          <a:xfrm>
            <a:off x="5943600" y="4495800"/>
            <a:ext cx="3827272" cy="2813304"/>
          </a:xfrm>
          <a:prstGeom prst="rect">
            <a:avLst/>
          </a:prstGeom>
        </p:spPr>
      </p:pic>
      <p:pic>
        <p:nvPicPr>
          <p:cNvPr id="12" name="Picture 11" descr="vlcsnap-182340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r="-8302"/>
          <a:stretch/>
        </p:blipFill>
        <p:spPr>
          <a:xfrm>
            <a:off x="5391148" y="1905000"/>
            <a:ext cx="4530783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183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848380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300" dirty="0" smtClean="0">
                <a:solidFill>
                  <a:srgbClr val="666666"/>
                </a:solidFill>
                <a:latin typeface="Myriad Pro" pitchFamily="34" charset="0"/>
              </a:rPr>
              <a:t>CONSTRUCTION ENGINEERING</a:t>
            </a:r>
            <a:endParaRPr lang="en-US" sz="4000" spc="300" dirty="0" smtClean="0">
              <a:solidFill>
                <a:srgbClr val="F2F2F2"/>
              </a:solidFill>
              <a:latin typeface="Myriad Pro"/>
              <a:cs typeface="Myriad Pro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14276" y="7239000"/>
            <a:ext cx="2939324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baseline="30000" dirty="0" smtClean="0">
                <a:solidFill>
                  <a:srgbClr val="FABA00"/>
                </a:solidFill>
                <a:latin typeface="Myriad-Bold"/>
              </a:rPr>
              <a:t>CONSTRUCTION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640080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EA420"/>
                </a:solidFill>
              </a:rPr>
              <a:t>Dr. </a:t>
            </a:r>
            <a:r>
              <a:rPr lang="en-US" b="1" dirty="0" err="1" smtClean="0">
                <a:solidFill>
                  <a:srgbClr val="EEA420"/>
                </a:solidFill>
              </a:rPr>
              <a:t>Teizer</a:t>
            </a:r>
            <a:r>
              <a:rPr lang="en-US" b="1" dirty="0">
                <a:solidFill>
                  <a:srgbClr val="EEA420"/>
                </a:solidFill>
              </a:rPr>
              <a:t>:</a:t>
            </a:r>
            <a:r>
              <a:rPr lang="en-US" dirty="0" smtClean="0"/>
              <a:t>  sensor </a:t>
            </a:r>
            <a:r>
              <a:rPr lang="en-US" dirty="0"/>
              <a:t>monitoring of </a:t>
            </a:r>
            <a:r>
              <a:rPr lang="en-US" dirty="0" smtClean="0"/>
              <a:t>safety personnel </a:t>
            </a:r>
            <a:r>
              <a:rPr lang="en-US" dirty="0"/>
              <a:t>evaluating </a:t>
            </a:r>
            <a:r>
              <a:rPr lang="en-US" dirty="0" smtClean="0"/>
              <a:t>a collapsed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parking deck.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905000"/>
            <a:ext cx="78676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X:\Jessica\Projects\Student Services Powerpoint\JPGS\FASET Presentation IMAGES ONLY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058401" cy="7772401"/>
          </a:xfrm>
          <a:prstGeom prst="rect">
            <a:avLst/>
          </a:prstGeom>
          <a:noFill/>
        </p:spPr>
      </p:pic>
      <p:pic>
        <p:nvPicPr>
          <p:cNvPr id="3" name="Picture 2" descr="Untitled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0" y="228600"/>
            <a:ext cx="1265694" cy="76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7143690"/>
            <a:ext cx="130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inion Pro Med" pitchFamily="18" charset="0"/>
              </a:rPr>
              <a:t>CEE @ GT</a:t>
            </a:r>
          </a:p>
          <a:p>
            <a:endParaRPr lang="en-US" dirty="0">
              <a:solidFill>
                <a:schemeClr val="bg1"/>
              </a:solidFill>
              <a:latin typeface="Minion Pro Med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752600"/>
            <a:ext cx="8153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192F"/>
                </a:solidFill>
                <a:latin typeface="Myriad Pro"/>
                <a:cs typeface="Myriad Pro"/>
              </a:rPr>
              <a:t>Using </a:t>
            </a:r>
            <a:r>
              <a:rPr lang="en-US" sz="2600" dirty="0" smtClean="0">
                <a:solidFill>
                  <a:srgbClr val="00192F"/>
                </a:solidFill>
                <a:latin typeface="Myriad Pro"/>
                <a:cs typeface="Myriad Pro"/>
              </a:rPr>
              <a:t>science </a:t>
            </a:r>
            <a:r>
              <a:rPr lang="en-US" sz="2600" dirty="0">
                <a:solidFill>
                  <a:srgbClr val="00192F"/>
                </a:solidFill>
                <a:latin typeface="Myriad Pro"/>
                <a:cs typeface="Myriad Pro"/>
              </a:rPr>
              <a:t>&amp; </a:t>
            </a:r>
            <a:r>
              <a:rPr lang="en-US" sz="2600" dirty="0" smtClean="0">
                <a:solidFill>
                  <a:srgbClr val="00192F"/>
                </a:solidFill>
                <a:latin typeface="Myriad Pro"/>
                <a:cs typeface="Myriad Pro"/>
              </a:rPr>
              <a:t>engineering </a:t>
            </a:r>
            <a:r>
              <a:rPr lang="en-US" sz="2600" dirty="0">
                <a:solidFill>
                  <a:srgbClr val="00192F"/>
                </a:solidFill>
                <a:latin typeface="Myriad Pro"/>
                <a:cs typeface="Myriad Pro"/>
              </a:rPr>
              <a:t>p</a:t>
            </a:r>
            <a:r>
              <a:rPr lang="en-US" sz="2600" dirty="0" smtClean="0">
                <a:solidFill>
                  <a:srgbClr val="00192F"/>
                </a:solidFill>
                <a:latin typeface="Myriad Pro"/>
                <a:cs typeface="Myriad Pro"/>
              </a:rPr>
              <a:t>rinciples </a:t>
            </a:r>
            <a:r>
              <a:rPr lang="en-US" sz="2600" dirty="0">
                <a:solidFill>
                  <a:srgbClr val="00192F"/>
                </a:solidFill>
                <a:latin typeface="Myriad Pro"/>
                <a:cs typeface="Myriad Pro"/>
              </a:rPr>
              <a:t>for </a:t>
            </a:r>
            <a:r>
              <a:rPr lang="en-US" sz="2600" dirty="0" smtClean="0">
                <a:solidFill>
                  <a:srgbClr val="00192F"/>
                </a:solidFill>
                <a:latin typeface="Myriad Pro"/>
                <a:cs typeface="Myriad Pro"/>
              </a:rPr>
              <a:t>remediation </a:t>
            </a:r>
            <a:r>
              <a:rPr lang="en-US" sz="2600" dirty="0">
                <a:solidFill>
                  <a:srgbClr val="00192F"/>
                </a:solidFill>
                <a:latin typeface="Myriad Pro"/>
                <a:cs typeface="Myriad Pro"/>
              </a:rPr>
              <a:t>and </a:t>
            </a:r>
            <a:r>
              <a:rPr lang="en-US" sz="2600" dirty="0" smtClean="0">
                <a:solidFill>
                  <a:srgbClr val="00192F"/>
                </a:solidFill>
                <a:latin typeface="Myriad Pro"/>
                <a:cs typeface="Myriad Pro"/>
              </a:rPr>
              <a:t>improvement </a:t>
            </a:r>
            <a:r>
              <a:rPr lang="en-US" sz="2600" dirty="0">
                <a:solidFill>
                  <a:srgbClr val="00192F"/>
                </a:solidFill>
                <a:latin typeface="Myriad Pro"/>
                <a:cs typeface="Myriad Pro"/>
              </a:rPr>
              <a:t>of a</a:t>
            </a:r>
            <a:r>
              <a:rPr lang="en-US" sz="2600" dirty="0" smtClean="0">
                <a:solidFill>
                  <a:srgbClr val="00192F"/>
                </a:solidFill>
                <a:latin typeface="Myriad Pro"/>
                <a:cs typeface="Myriad Pro"/>
              </a:rPr>
              <a:t>ir</a:t>
            </a:r>
            <a:r>
              <a:rPr lang="en-US" sz="2600" dirty="0">
                <a:solidFill>
                  <a:srgbClr val="00192F"/>
                </a:solidFill>
                <a:latin typeface="Myriad Pro"/>
                <a:cs typeface="Myriad Pro"/>
              </a:rPr>
              <a:t>, </a:t>
            </a:r>
            <a:r>
              <a:rPr lang="en-US" sz="2600" dirty="0" smtClean="0">
                <a:solidFill>
                  <a:srgbClr val="00192F"/>
                </a:solidFill>
                <a:latin typeface="Myriad Pro"/>
                <a:cs typeface="Myriad Pro"/>
              </a:rPr>
              <a:t>water</a:t>
            </a:r>
            <a:r>
              <a:rPr lang="en-US" sz="2600" dirty="0">
                <a:solidFill>
                  <a:srgbClr val="00192F"/>
                </a:solidFill>
                <a:latin typeface="Myriad Pro"/>
                <a:cs typeface="Myriad Pro"/>
              </a:rPr>
              <a:t>, and l</a:t>
            </a:r>
            <a:r>
              <a:rPr lang="en-US" sz="2600" dirty="0" smtClean="0">
                <a:solidFill>
                  <a:srgbClr val="00192F"/>
                </a:solidFill>
                <a:latin typeface="Myriad Pro"/>
                <a:cs typeface="Myriad Pro"/>
              </a:rPr>
              <a:t>and resources </a:t>
            </a:r>
            <a:endParaRPr lang="en-US" sz="2600" dirty="0">
              <a:solidFill>
                <a:srgbClr val="00192F"/>
              </a:solidFill>
              <a:latin typeface="Myriad Pro"/>
              <a:cs typeface="Myriad Pr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892314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pc="300" dirty="0" smtClean="0">
                <a:solidFill>
                  <a:srgbClr val="666666"/>
                </a:solidFill>
                <a:latin typeface="Myriad Pro" pitchFamily="34" charset="0"/>
              </a:rPr>
              <a:t>ENVIRONMENTAL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6200" y="2743200"/>
            <a:ext cx="5791200" cy="38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400"/>
              </a:lnSpc>
              <a:buFont typeface="Arial"/>
              <a:buChar char="•"/>
            </a:pPr>
            <a:r>
              <a:rPr lang="en-US" sz="2400" dirty="0">
                <a:solidFill>
                  <a:srgbClr val="666666"/>
                </a:solidFill>
                <a:latin typeface="Myriad Pro"/>
                <a:cs typeface="Myriad Pro"/>
              </a:rPr>
              <a:t>Environmental biotechnology</a:t>
            </a:r>
          </a:p>
          <a:p>
            <a:pPr marL="342900" indent="-342900">
              <a:lnSpc>
                <a:spcPts val="34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666666"/>
                </a:solidFill>
                <a:latin typeface="Myriad Pro"/>
                <a:cs typeface="Myriad Pro"/>
              </a:rPr>
              <a:t>Water </a:t>
            </a:r>
            <a:r>
              <a:rPr lang="en-US" sz="2400" dirty="0">
                <a:solidFill>
                  <a:srgbClr val="666666"/>
                </a:solidFill>
                <a:latin typeface="Myriad Pro"/>
                <a:cs typeface="Myriad Pro"/>
              </a:rPr>
              <a:t>quality and treatment</a:t>
            </a:r>
          </a:p>
          <a:p>
            <a:pPr marL="342900" indent="-342900">
              <a:lnSpc>
                <a:spcPts val="34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666666"/>
                </a:solidFill>
                <a:latin typeface="Myriad Pro"/>
                <a:cs typeface="Myriad Pro"/>
              </a:rPr>
              <a:t>Wastewater </a:t>
            </a:r>
            <a:r>
              <a:rPr lang="en-US" sz="2400" dirty="0">
                <a:solidFill>
                  <a:srgbClr val="666666"/>
                </a:solidFill>
                <a:latin typeface="Myriad Pro"/>
                <a:cs typeface="Myriad Pro"/>
              </a:rPr>
              <a:t>reclamation and reuse</a:t>
            </a:r>
          </a:p>
          <a:p>
            <a:pPr marL="342900" indent="-342900">
              <a:lnSpc>
                <a:spcPts val="34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666666"/>
                </a:solidFill>
                <a:latin typeface="Myriad Pro"/>
                <a:cs typeface="Myriad Pro"/>
              </a:rPr>
              <a:t>Hazardous </a:t>
            </a:r>
            <a:r>
              <a:rPr lang="en-US" sz="2400" dirty="0">
                <a:solidFill>
                  <a:srgbClr val="666666"/>
                </a:solidFill>
                <a:latin typeface="Myriad Pro"/>
                <a:cs typeface="Myriad Pro"/>
              </a:rPr>
              <a:t>and solid waste </a:t>
            </a:r>
            <a:r>
              <a:rPr lang="en-US" sz="2400" dirty="0" smtClean="0">
                <a:solidFill>
                  <a:srgbClr val="666666"/>
                </a:solidFill>
                <a:latin typeface="Myriad Pro"/>
                <a:cs typeface="Myriad Pro"/>
              </a:rPr>
              <a:t>engineering</a:t>
            </a:r>
            <a:endParaRPr lang="en-US" sz="2400" dirty="0">
              <a:solidFill>
                <a:srgbClr val="666666"/>
              </a:solidFill>
              <a:latin typeface="Myriad Pro"/>
              <a:cs typeface="Myriad Pro"/>
            </a:endParaRPr>
          </a:p>
          <a:p>
            <a:pPr marL="342900" indent="-342900">
              <a:lnSpc>
                <a:spcPts val="34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666666"/>
                </a:solidFill>
                <a:latin typeface="Myriad Pro"/>
                <a:cs typeface="Myriad Pro"/>
              </a:rPr>
              <a:t>Ground </a:t>
            </a:r>
            <a:r>
              <a:rPr lang="en-US" sz="2400" dirty="0">
                <a:solidFill>
                  <a:srgbClr val="666666"/>
                </a:solidFill>
                <a:latin typeface="Myriad Pro"/>
                <a:cs typeface="Myriad Pro"/>
              </a:rPr>
              <a:t>water modeling </a:t>
            </a:r>
            <a:r>
              <a:rPr lang="en-US" sz="2400" dirty="0" smtClean="0">
                <a:solidFill>
                  <a:srgbClr val="666666"/>
                </a:solidFill>
                <a:latin typeface="Myriad Pro"/>
                <a:cs typeface="Myriad Pro"/>
              </a:rPr>
              <a:t>and </a:t>
            </a:r>
            <a:r>
              <a:rPr lang="en-US" sz="2400" dirty="0">
                <a:solidFill>
                  <a:srgbClr val="666666"/>
                </a:solidFill>
                <a:latin typeface="Myriad Pro"/>
                <a:cs typeface="Myriad Pro"/>
              </a:rPr>
              <a:t>treatment</a:t>
            </a:r>
          </a:p>
          <a:p>
            <a:pPr marL="342900" indent="-342900">
              <a:lnSpc>
                <a:spcPts val="288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666666"/>
                </a:solidFill>
                <a:latin typeface="Myriad Pro"/>
                <a:cs typeface="Myriad Pro"/>
              </a:rPr>
              <a:t>Air </a:t>
            </a:r>
            <a:r>
              <a:rPr lang="en-US" sz="2400" dirty="0">
                <a:solidFill>
                  <a:srgbClr val="666666"/>
                </a:solidFill>
                <a:latin typeface="Myriad Pro"/>
                <a:cs typeface="Myriad Pro"/>
              </a:rPr>
              <a:t>quality monitoring, pollution </a:t>
            </a:r>
            <a:r>
              <a:rPr lang="en-US" sz="2400" dirty="0" smtClean="0">
                <a:solidFill>
                  <a:srgbClr val="666666"/>
                </a:solidFill>
                <a:latin typeface="Myriad Pro"/>
                <a:cs typeface="Myriad Pro"/>
              </a:rPr>
              <a:t>control    and modeling</a:t>
            </a:r>
            <a:endParaRPr lang="en-US" sz="2400" dirty="0">
              <a:solidFill>
                <a:srgbClr val="666666"/>
              </a:solidFill>
              <a:latin typeface="Myriad Pro"/>
              <a:cs typeface="Myriad Pro"/>
            </a:endParaRPr>
          </a:p>
          <a:p>
            <a:pPr marL="342900" indent="-342900">
              <a:lnSpc>
                <a:spcPts val="34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666666"/>
                </a:solidFill>
                <a:latin typeface="Myriad Pro"/>
                <a:cs typeface="Myriad Pro"/>
              </a:rPr>
              <a:t>Environmental </a:t>
            </a:r>
            <a:r>
              <a:rPr lang="en-US" sz="2400" dirty="0">
                <a:solidFill>
                  <a:srgbClr val="666666"/>
                </a:solidFill>
                <a:latin typeface="Myriad Pro"/>
                <a:cs typeface="Myriad Pro"/>
              </a:rPr>
              <a:t>sciences</a:t>
            </a:r>
          </a:p>
          <a:p>
            <a:pPr marL="342900" indent="-342900">
              <a:lnSpc>
                <a:spcPts val="34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666666"/>
                </a:solidFill>
                <a:latin typeface="Myriad Pro"/>
                <a:cs typeface="Myriad Pro"/>
              </a:rPr>
              <a:t>Industrial </a:t>
            </a:r>
            <a:r>
              <a:rPr lang="en-US" sz="2400" dirty="0">
                <a:solidFill>
                  <a:srgbClr val="666666"/>
                </a:solidFill>
                <a:latin typeface="Myriad Pro"/>
                <a:cs typeface="Myriad Pro"/>
              </a:rPr>
              <a:t>ecology </a:t>
            </a:r>
          </a:p>
        </p:txBody>
      </p:sp>
      <p:pic>
        <p:nvPicPr>
          <p:cNvPr id="10" name="Picture 9" descr="Enve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800813" y="2667000"/>
            <a:ext cx="2856787" cy="4445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34400" y="7239000"/>
            <a:ext cx="1114408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baseline="30000" dirty="0" smtClean="0">
                <a:solidFill>
                  <a:srgbClr val="FABA00"/>
                </a:solidFill>
                <a:latin typeface="Myriad-Bold"/>
              </a:rPr>
              <a:t>ENVE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6380</TotalTime>
  <Words>1172</Words>
  <Application>Microsoft Macintosh PowerPoint</Application>
  <PresentationFormat>Custom</PresentationFormat>
  <Paragraphs>232</Paragraphs>
  <Slides>33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Georgia Institute of Technology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Jessica Hunt</dc:creator>
  <cp:lastModifiedBy>Ioanna Myrat</cp:lastModifiedBy>
  <cp:revision>246</cp:revision>
  <cp:lastPrinted>2011-09-19T18:22:12Z</cp:lastPrinted>
  <dcterms:created xsi:type="dcterms:W3CDTF">2013-03-03T11:27:39Z</dcterms:created>
  <dcterms:modified xsi:type="dcterms:W3CDTF">2013-03-03T11:29:26Z</dcterms:modified>
</cp:coreProperties>
</file>